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314" r:id="rId2"/>
    <p:sldId id="330" r:id="rId3"/>
    <p:sldId id="348" r:id="rId4"/>
    <p:sldId id="343" r:id="rId5"/>
    <p:sldId id="303" r:id="rId6"/>
    <p:sldId id="325" r:id="rId7"/>
    <p:sldId id="349" r:id="rId8"/>
    <p:sldId id="327" r:id="rId9"/>
    <p:sldId id="328" r:id="rId10"/>
    <p:sldId id="346" r:id="rId11"/>
    <p:sldId id="350" r:id="rId12"/>
    <p:sldId id="332" r:id="rId13"/>
    <p:sldId id="305" r:id="rId14"/>
    <p:sldId id="274" r:id="rId15"/>
    <p:sldId id="344" r:id="rId16"/>
    <p:sldId id="345" r:id="rId17"/>
    <p:sldId id="342" r:id="rId18"/>
  </p:sldIdLst>
  <p:sldSz cx="9144000" cy="6858000" type="screen4x3"/>
  <p:notesSz cx="7010400" cy="9296400"/>
  <p:embeddedFontLst>
    <p:embeddedFont>
      <p:font typeface="Arial Narrow" panose="020B060602020203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Comic Sans MS" panose="030F0702030302020204" pitchFamily="66" charset="0"/>
      <p:regular r:id="rId29"/>
      <p:bold r:id="rId30"/>
      <p:italic r:id="rId31"/>
      <p:boldItalic r:id="rId32"/>
    </p:embeddedFont>
    <p:embeddedFont>
      <p:font typeface="Kinetic Letters" panose="020B0604020202020204" charset="0"/>
      <p:regular r:id="rId33"/>
    </p:embeddedFont>
    <p:embeddedFont>
      <p:font typeface="Sassoon Infant Rg" panose="02000503030000020003" charset="0"/>
      <p:regular r:id="rId34"/>
      <p:bold r:id="rId35"/>
    </p:embeddedFont>
    <p:embeddedFont>
      <p:font typeface="Twinkl" panose="020B0604020202020204" charset="0"/>
      <p:regular r:id="rId36"/>
      <p:bold r:id="rId37"/>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6"/>
    <a:srgbClr val="94C2DB"/>
    <a:srgbClr val="DE1E5A"/>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86" d="100"/>
          <a:sy n="86" d="100"/>
        </p:scale>
        <p:origin x="1358" y="72"/>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4723C6EC-7865-4388-934F-6BED550CF44D}" type="datetimeFigureOut">
              <a:rPr lang="en-GB"/>
              <a:pPr>
                <a:defRPr/>
              </a:pPr>
              <a:t>17/09/2024</a:t>
            </a:fld>
            <a:endParaRPr lang="en-GB"/>
          </a:p>
        </p:txBody>
      </p:sp>
      <p:sp>
        <p:nvSpPr>
          <p:cNvPr id="4" name="Footer Placeholder 3">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p:cNvPr>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2B3749E8-FF24-4FE8-B49E-0F17F2CD83D4}" type="slidenum">
              <a:rPr lang="en-GB"/>
              <a:pPr>
                <a:defRPr/>
              </a:pPr>
              <a:t>‹#›</a:t>
            </a:fld>
            <a:endParaRPr lang="en-GB"/>
          </a:p>
        </p:txBody>
      </p:sp>
    </p:spTree>
    <p:extLst>
      <p:ext uri="{BB962C8B-B14F-4D97-AF65-F5344CB8AC3E}">
        <p14:creationId xmlns:p14="http://schemas.microsoft.com/office/powerpoint/2010/main" val="3602446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69B8B435-FD3B-4135-AC2C-01425527D8DF}" type="datetimeFigureOut">
              <a:rPr lang="en-GB"/>
              <a:pPr>
                <a:defRPr/>
              </a:pPr>
              <a:t>17/09/2024</a:t>
            </a:fld>
            <a:endParaRPr lang="en-GB"/>
          </a:p>
        </p:txBody>
      </p:sp>
      <p:sp>
        <p:nvSpPr>
          <p:cNvPr id="4" name="Slide Image Placeholder 3">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GB" noProof="0"/>
          </a:p>
        </p:txBody>
      </p:sp>
      <p:sp>
        <p:nvSpPr>
          <p:cNvPr id="5" name="Notes Placeholder 4">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D995F22-99A1-42A0-B230-5481E1C7EA50}" type="slidenum">
              <a:rPr lang="en-GB"/>
              <a:pPr>
                <a:defRPr/>
              </a:pPr>
              <a:t>‹#›</a:t>
            </a:fld>
            <a:endParaRPr lang="en-GB"/>
          </a:p>
        </p:txBody>
      </p:sp>
    </p:spTree>
    <p:extLst>
      <p:ext uri="{BB962C8B-B14F-4D97-AF65-F5344CB8AC3E}">
        <p14:creationId xmlns:p14="http://schemas.microsoft.com/office/powerpoint/2010/main" val="2024789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38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12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11890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072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970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p:cNvSpPr>
          <p:nvPr/>
        </p:nvSpPr>
        <p:spPr bwMode="auto">
          <a:xfrm>
            <a:off x="508000" y="736600"/>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spcBef>
                <a:spcPct val="0"/>
              </a:spcBef>
              <a:buFontTx/>
              <a:buNone/>
            </a:pPr>
            <a:r>
              <a:rPr lang="en-GB" altLang="en-US" sz="7200" b="1" dirty="0">
                <a:solidFill>
                  <a:srgbClr val="00B0F0"/>
                </a:solidFill>
                <a:latin typeface="Kinetic Letters" panose="00000500000000000000" pitchFamily="50" charset="0"/>
              </a:rPr>
              <a:t>Welcome to Year 1</a:t>
            </a:r>
          </a:p>
          <a:p>
            <a:pPr algn="ctr">
              <a:spcBef>
                <a:spcPct val="0"/>
              </a:spcBef>
              <a:buFontTx/>
              <a:buNone/>
            </a:pPr>
            <a:r>
              <a:rPr lang="en-GB" altLang="en-US" sz="7200" b="1" dirty="0">
                <a:solidFill>
                  <a:srgbClr val="00B0F0"/>
                </a:solidFill>
                <a:latin typeface="Kinetic Letters" panose="00000500000000000000" pitchFamily="50" charset="0"/>
              </a:rPr>
              <a:t>Willow Class</a:t>
            </a:r>
          </a:p>
        </p:txBody>
      </p:sp>
      <p:grpSp>
        <p:nvGrpSpPr>
          <p:cNvPr id="9220" name="Group 3"/>
          <p:cNvGrpSpPr>
            <a:grpSpLocks/>
          </p:cNvGrpSpPr>
          <p:nvPr/>
        </p:nvGrpSpPr>
        <p:grpSpPr bwMode="auto">
          <a:xfrm rot="-4016463">
            <a:off x="487363" y="5280025"/>
            <a:ext cx="1485900" cy="939800"/>
            <a:chOff x="261309" y="47533"/>
            <a:chExt cx="1485706" cy="940684"/>
          </a:xfrm>
        </p:grpSpPr>
        <p:sp>
          <p:nvSpPr>
            <p:cNvPr id="5" name="Freeform 4"/>
            <p:cNvSpPr/>
            <p:nvPr/>
          </p:nvSpPr>
          <p:spPr>
            <a:xfrm>
              <a:off x="264029" y="44496"/>
              <a:ext cx="1299993"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6" name="Text Box 27"/>
            <p:cNvSpPr txBox="1"/>
            <p:nvPr/>
          </p:nvSpPr>
          <p:spPr>
            <a:xfrm rot="1578766">
              <a:off x="337133" y="414293"/>
              <a:ext cx="1412691" cy="5259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Show respect</a:t>
              </a:r>
              <a:endParaRPr lang="en-GB" sz="1100" dirty="0">
                <a:ea typeface="Calibri" panose="020F0502020204030204" pitchFamily="34" charset="0"/>
                <a:cs typeface="Times New Roman" panose="02020603050405020304" pitchFamily="18" charset="0"/>
              </a:endParaRPr>
            </a:p>
          </p:txBody>
        </p:sp>
      </p:grpSp>
      <p:grpSp>
        <p:nvGrpSpPr>
          <p:cNvPr id="9221" name="Group 9"/>
          <p:cNvGrpSpPr>
            <a:grpSpLocks/>
          </p:cNvGrpSpPr>
          <p:nvPr/>
        </p:nvGrpSpPr>
        <p:grpSpPr bwMode="auto">
          <a:xfrm>
            <a:off x="1703388" y="5365750"/>
            <a:ext cx="1438275" cy="939800"/>
            <a:chOff x="181019" y="119104"/>
            <a:chExt cx="1439080" cy="940684"/>
          </a:xfrm>
        </p:grpSpPr>
        <p:sp>
          <p:nvSpPr>
            <p:cNvPr id="11" name="Freeform 10"/>
            <p:cNvSpPr/>
            <p:nvPr/>
          </p:nvSpPr>
          <p:spPr>
            <a:xfrm>
              <a:off x="320797" y="119104"/>
              <a:ext cx="1299302"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2" name="Text Box 27"/>
            <p:cNvSpPr txBox="1"/>
            <p:nvPr/>
          </p:nvSpPr>
          <p:spPr>
            <a:xfrm rot="1999885">
              <a:off x="181019" y="424191"/>
              <a:ext cx="1413666"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determined</a:t>
              </a:r>
              <a:endParaRPr lang="en-GB" sz="1100" dirty="0">
                <a:ea typeface="Calibri" panose="020F0502020204030204" pitchFamily="34" charset="0"/>
                <a:cs typeface="Times New Roman" panose="02020603050405020304" pitchFamily="18" charset="0"/>
              </a:endParaRPr>
            </a:p>
          </p:txBody>
        </p:sp>
      </p:grpSp>
      <p:grpSp>
        <p:nvGrpSpPr>
          <p:cNvPr id="9222" name="Group 12"/>
          <p:cNvGrpSpPr>
            <a:grpSpLocks/>
          </p:cNvGrpSpPr>
          <p:nvPr/>
        </p:nvGrpSpPr>
        <p:grpSpPr bwMode="auto">
          <a:xfrm rot="-3718037">
            <a:off x="3181350" y="5365751"/>
            <a:ext cx="1412875" cy="939800"/>
            <a:chOff x="329595" y="245870"/>
            <a:chExt cx="1413164" cy="940684"/>
          </a:xfrm>
        </p:grpSpPr>
        <p:sp>
          <p:nvSpPr>
            <p:cNvPr id="14" name="Freeform 13"/>
            <p:cNvSpPr/>
            <p:nvPr/>
          </p:nvSpPr>
          <p:spPr>
            <a:xfrm>
              <a:off x="401517" y="242983"/>
              <a:ext cx="1300428"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5" name="Text Box 27"/>
            <p:cNvSpPr txBox="1"/>
            <p:nvPr/>
          </p:nvSpPr>
          <p:spPr>
            <a:xfrm rot="1999885">
              <a:off x="330304" y="538059"/>
              <a:ext cx="1413164" cy="46716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Make good choices</a:t>
              </a:r>
              <a:endParaRPr lang="en-GB" sz="1100" dirty="0">
                <a:ea typeface="Calibri" panose="020F0502020204030204" pitchFamily="34" charset="0"/>
                <a:cs typeface="Times New Roman" panose="02020603050405020304" pitchFamily="18" charset="0"/>
              </a:endParaRPr>
            </a:p>
          </p:txBody>
        </p:sp>
      </p:grpSp>
      <p:grpSp>
        <p:nvGrpSpPr>
          <p:cNvPr id="9223" name="Group 15"/>
          <p:cNvGrpSpPr>
            <a:grpSpLocks/>
          </p:cNvGrpSpPr>
          <p:nvPr/>
        </p:nvGrpSpPr>
        <p:grpSpPr bwMode="auto">
          <a:xfrm>
            <a:off x="4471988" y="5365750"/>
            <a:ext cx="1431925" cy="939800"/>
            <a:chOff x="151102" y="119103"/>
            <a:chExt cx="1433358" cy="940684"/>
          </a:xfrm>
        </p:grpSpPr>
        <p:sp>
          <p:nvSpPr>
            <p:cNvPr id="17" name="Freeform 16"/>
            <p:cNvSpPr/>
            <p:nvPr/>
          </p:nvSpPr>
          <p:spPr>
            <a:xfrm>
              <a:off x="284585" y="119103"/>
              <a:ext cx="1299875"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8" name="Text Box 27"/>
            <p:cNvSpPr txBox="1"/>
            <p:nvPr/>
          </p:nvSpPr>
          <p:spPr>
            <a:xfrm rot="1999885">
              <a:off x="151102" y="398766"/>
              <a:ext cx="1412699"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the best you can be!</a:t>
              </a:r>
              <a:endParaRPr lang="en-GB" sz="1100" dirty="0">
                <a:ea typeface="Calibri" panose="020F0502020204030204" pitchFamily="34" charset="0"/>
                <a:cs typeface="Times New Roman" panose="02020603050405020304" pitchFamily="18" charset="0"/>
              </a:endParaRPr>
            </a:p>
          </p:txBody>
        </p:sp>
      </p:grpSp>
      <p:grpSp>
        <p:nvGrpSpPr>
          <p:cNvPr id="9224" name="Group 18"/>
          <p:cNvGrpSpPr>
            <a:grpSpLocks/>
          </p:cNvGrpSpPr>
          <p:nvPr/>
        </p:nvGrpSpPr>
        <p:grpSpPr bwMode="auto">
          <a:xfrm rot="-3841986">
            <a:off x="5968206" y="5403057"/>
            <a:ext cx="1412875" cy="941388"/>
            <a:chOff x="15152" y="-11875"/>
            <a:chExt cx="1413164" cy="940684"/>
          </a:xfrm>
        </p:grpSpPr>
        <p:sp>
          <p:nvSpPr>
            <p:cNvPr id="20" name="Freeform 19"/>
            <p:cNvSpPr/>
            <p:nvPr/>
          </p:nvSpPr>
          <p:spPr>
            <a:xfrm>
              <a:off x="107854" y="-15052"/>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1" name="Text Box 27"/>
            <p:cNvSpPr txBox="1"/>
            <p:nvPr/>
          </p:nvSpPr>
          <p:spPr>
            <a:xfrm rot="1578766">
              <a:off x="18106" y="287128"/>
              <a:ext cx="1413164" cy="52507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Use kind words</a:t>
              </a:r>
              <a:endParaRPr lang="en-GB" sz="1100" dirty="0">
                <a:ea typeface="Calibri" panose="020F0502020204030204" pitchFamily="34" charset="0"/>
                <a:cs typeface="Times New Roman" panose="02020603050405020304" pitchFamily="18" charset="0"/>
              </a:endParaRPr>
            </a:p>
          </p:txBody>
        </p:sp>
      </p:grpSp>
      <p:grpSp>
        <p:nvGrpSpPr>
          <p:cNvPr id="9225" name="Group 21"/>
          <p:cNvGrpSpPr>
            <a:grpSpLocks/>
          </p:cNvGrpSpPr>
          <p:nvPr/>
        </p:nvGrpSpPr>
        <p:grpSpPr bwMode="auto">
          <a:xfrm>
            <a:off x="7248525" y="5392738"/>
            <a:ext cx="1422400" cy="939800"/>
            <a:chOff x="196989" y="119104"/>
            <a:chExt cx="1423110" cy="940684"/>
          </a:xfrm>
        </p:grpSpPr>
        <p:sp>
          <p:nvSpPr>
            <p:cNvPr id="23" name="Freeform 22"/>
            <p:cNvSpPr/>
            <p:nvPr/>
          </p:nvSpPr>
          <p:spPr>
            <a:xfrm>
              <a:off x="320876" y="119104"/>
              <a:ext cx="1299223"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4" name="Text Box 27"/>
            <p:cNvSpPr txBox="1"/>
            <p:nvPr/>
          </p:nvSpPr>
          <p:spPr>
            <a:xfrm rot="1999885">
              <a:off x="196989" y="419423"/>
              <a:ext cx="1413580"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Have a go!</a:t>
              </a:r>
              <a:endParaRPr lang="en-GB" sz="1100" dirty="0">
                <a:ea typeface="Calibri" panose="020F0502020204030204" pitchFamily="34" charset="0"/>
                <a:cs typeface="Times New Roman" panose="02020603050405020304" pitchFamily="18" charset="0"/>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356" y="2658356"/>
            <a:ext cx="3241963" cy="24314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HE &amp; RSE - Holy Trinity C of E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233" y="1332750"/>
            <a:ext cx="601027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13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igsaw PS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949" y="5157152"/>
            <a:ext cx="6498764" cy="124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7774" y="2446588"/>
            <a:ext cx="7622771" cy="738664"/>
          </a:xfrm>
          <a:prstGeom prst="rect">
            <a:avLst/>
          </a:prstGeom>
        </p:spPr>
        <p:txBody>
          <a:bodyPr wrap="square">
            <a:spAutoFit/>
          </a:bodyPr>
          <a:lstStyle/>
          <a:p>
            <a:pPr algn="ctr"/>
            <a:r>
              <a:rPr lang="en-GB" sz="1400" b="1" dirty="0">
                <a:solidFill>
                  <a:srgbClr val="5D2A63"/>
                </a:solidFill>
                <a:latin typeface="din-2014"/>
              </a:rPr>
              <a:t>The Six Puzzles (Themes/Units of work)</a:t>
            </a:r>
            <a:endParaRPr lang="en-GB" sz="1400" dirty="0">
              <a:solidFill>
                <a:srgbClr val="212529"/>
              </a:solidFill>
              <a:latin typeface="din-2014"/>
            </a:endParaRPr>
          </a:p>
          <a:p>
            <a:pPr algn="ctr"/>
            <a:r>
              <a:rPr lang="en-GB" sz="1400" dirty="0">
                <a:solidFill>
                  <a:srgbClr val="212529"/>
                </a:solidFill>
                <a:latin typeface="din-2014"/>
              </a:rPr>
              <a:t>There are six Puzzles in Jigsaw designed to progress in sequence from the beginning of each academic year:</a:t>
            </a:r>
          </a:p>
        </p:txBody>
      </p:sp>
      <p:sp>
        <p:nvSpPr>
          <p:cNvPr id="6" name="Rectangle 5"/>
          <p:cNvSpPr/>
          <p:nvPr/>
        </p:nvSpPr>
        <p:spPr>
          <a:xfrm>
            <a:off x="1587732" y="3467198"/>
            <a:ext cx="6292734" cy="1815882"/>
          </a:xfrm>
          <a:prstGeom prst="rect">
            <a:avLst/>
          </a:prstGeom>
        </p:spPr>
        <p:txBody>
          <a:bodyPr wrap="square">
            <a:spAutoFit/>
          </a:bodyPr>
          <a:lstStyle/>
          <a:p>
            <a:r>
              <a:rPr lang="en-GB" sz="1400" dirty="0">
                <a:solidFill>
                  <a:srgbClr val="212529"/>
                </a:solidFill>
                <a:latin typeface="din-2014"/>
              </a:rPr>
              <a:t>Term 1: </a:t>
            </a:r>
            <a:r>
              <a:rPr lang="en-GB" sz="1400" dirty="0">
                <a:solidFill>
                  <a:srgbClr val="EE7501"/>
                </a:solidFill>
                <a:latin typeface="din-2014"/>
              </a:rPr>
              <a:t>Being Me in My World</a:t>
            </a:r>
            <a:endParaRPr lang="en-GB" sz="1400" dirty="0">
              <a:solidFill>
                <a:srgbClr val="212529"/>
              </a:solidFill>
              <a:latin typeface="din-2014"/>
            </a:endParaRPr>
          </a:p>
          <a:p>
            <a:r>
              <a:rPr lang="en-GB" sz="1400" dirty="0">
                <a:solidFill>
                  <a:srgbClr val="212529"/>
                </a:solidFill>
                <a:latin typeface="din-2014"/>
              </a:rPr>
              <a:t>Term 2: </a:t>
            </a:r>
            <a:r>
              <a:rPr lang="en-GB" sz="1400" dirty="0">
                <a:solidFill>
                  <a:srgbClr val="EB729A"/>
                </a:solidFill>
                <a:latin typeface="din-2014"/>
              </a:rPr>
              <a:t>Celebrating Difference (including anti-bullying)</a:t>
            </a:r>
            <a:endParaRPr lang="en-GB" sz="1400" dirty="0">
              <a:solidFill>
                <a:srgbClr val="212529"/>
              </a:solidFill>
              <a:latin typeface="din-2014"/>
            </a:endParaRPr>
          </a:p>
          <a:p>
            <a:r>
              <a:rPr lang="en-GB" sz="1400" dirty="0">
                <a:solidFill>
                  <a:srgbClr val="212529"/>
                </a:solidFill>
                <a:latin typeface="din-2014"/>
              </a:rPr>
              <a:t>Term 3: </a:t>
            </a:r>
            <a:r>
              <a:rPr lang="en-GB" sz="1400" dirty="0">
                <a:solidFill>
                  <a:srgbClr val="914A96"/>
                </a:solidFill>
                <a:latin typeface="din-2014"/>
              </a:rPr>
              <a:t>Dreams and Goals</a:t>
            </a:r>
          </a:p>
          <a:p>
            <a:r>
              <a:rPr lang="en-GB" sz="1400" dirty="0">
                <a:solidFill>
                  <a:srgbClr val="212529"/>
                </a:solidFill>
                <a:latin typeface="din-2014"/>
              </a:rPr>
              <a:t>Term 4: </a:t>
            </a:r>
            <a:r>
              <a:rPr lang="en-GB" sz="1400" dirty="0">
                <a:solidFill>
                  <a:srgbClr val="5687BB"/>
                </a:solidFill>
                <a:latin typeface="din-2014"/>
              </a:rPr>
              <a:t>Healthy Me</a:t>
            </a:r>
            <a:endParaRPr lang="en-GB" sz="1400" dirty="0">
              <a:solidFill>
                <a:srgbClr val="212529"/>
              </a:solidFill>
              <a:latin typeface="din-2014"/>
            </a:endParaRPr>
          </a:p>
          <a:p>
            <a:r>
              <a:rPr lang="en-GB" sz="1400" dirty="0">
                <a:solidFill>
                  <a:srgbClr val="212529"/>
                </a:solidFill>
                <a:latin typeface="din-2014"/>
              </a:rPr>
              <a:t>Term 5: </a:t>
            </a:r>
            <a:r>
              <a:rPr lang="en-GB" sz="1400" dirty="0">
                <a:solidFill>
                  <a:srgbClr val="84C332"/>
                </a:solidFill>
                <a:latin typeface="din-2014"/>
              </a:rPr>
              <a:t>Relationships</a:t>
            </a:r>
            <a:endParaRPr lang="en-GB" sz="1400" dirty="0">
              <a:solidFill>
                <a:srgbClr val="212529"/>
              </a:solidFill>
              <a:latin typeface="din-2014"/>
            </a:endParaRPr>
          </a:p>
          <a:p>
            <a:r>
              <a:rPr lang="en-GB" sz="1400" dirty="0">
                <a:solidFill>
                  <a:srgbClr val="212529"/>
                </a:solidFill>
                <a:latin typeface="din-2014"/>
              </a:rPr>
              <a:t>Term 6: </a:t>
            </a:r>
            <a:r>
              <a:rPr lang="en-GB" sz="1400" dirty="0">
                <a:solidFill>
                  <a:srgbClr val="E52120"/>
                </a:solidFill>
                <a:latin typeface="din-2014"/>
              </a:rPr>
              <a:t>Changing Me</a:t>
            </a:r>
            <a:r>
              <a:rPr lang="en-GB" sz="1400" dirty="0">
                <a:solidFill>
                  <a:srgbClr val="212529"/>
                </a:solidFill>
                <a:latin typeface="din-2014"/>
              </a:rPr>
              <a:t> </a:t>
            </a:r>
            <a:r>
              <a:rPr lang="en-GB" sz="1400" dirty="0">
                <a:solidFill>
                  <a:srgbClr val="E52120"/>
                </a:solidFill>
                <a:latin typeface="din-2014"/>
              </a:rPr>
              <a:t>(including Sex Education) (Further information will be provided prior to these lessons beign delivered) </a:t>
            </a:r>
            <a:endParaRPr lang="en-GB" sz="1400" dirty="0">
              <a:solidFill>
                <a:srgbClr val="212529"/>
              </a:solidFill>
              <a:latin typeface="din-2014"/>
            </a:endParaRPr>
          </a:p>
          <a:p>
            <a:endParaRPr lang="en-GB" sz="1400" dirty="0">
              <a:solidFill>
                <a:srgbClr val="212529"/>
              </a:solidFill>
              <a:latin typeface="din-2014"/>
            </a:endParaRPr>
          </a:p>
        </p:txBody>
      </p:sp>
      <p:sp>
        <p:nvSpPr>
          <p:cNvPr id="7" name="Rectangle 6"/>
          <p:cNvSpPr/>
          <p:nvPr/>
        </p:nvSpPr>
        <p:spPr>
          <a:xfrm>
            <a:off x="719946" y="680755"/>
            <a:ext cx="7622770" cy="1600438"/>
          </a:xfrm>
          <a:prstGeom prst="rect">
            <a:avLst/>
          </a:prstGeom>
        </p:spPr>
        <p:txBody>
          <a:bodyPr wrap="square">
            <a:spAutoFit/>
          </a:bodyPr>
          <a:lstStyle/>
          <a:p>
            <a:r>
              <a:rPr lang="en-GB" sz="1400" dirty="0">
                <a:solidFill>
                  <a:srgbClr val="212529"/>
                </a:solidFill>
                <a:latin typeface="din-2014"/>
              </a:rPr>
              <a:t>Jigsaw, the mindful approach to PSHE/HWB, brings together Personal, Social, Health Education, emotional literacy, social skills and spiritual development in a comprehensive scheme of learning. </a:t>
            </a:r>
          </a:p>
          <a:p>
            <a:endParaRPr lang="en-GB" sz="1400" dirty="0">
              <a:solidFill>
                <a:srgbClr val="212529"/>
              </a:solidFill>
              <a:latin typeface="din-2014"/>
            </a:endParaRPr>
          </a:p>
          <a:p>
            <a:r>
              <a:rPr lang="en-GB" sz="1400" dirty="0">
                <a:solidFill>
                  <a:srgbClr val="212529"/>
                </a:solidFill>
                <a:latin typeface="din-2014"/>
              </a:rPr>
              <a:t>Teaching strategies are varied and are mindful of preferred learning styles and the need for differentiation. Jigsaw is designed as a whole school approach, with all year groups working on the same theme (Puzzle) at the same time. </a:t>
            </a:r>
            <a:endParaRPr lang="en-GB" sz="1400" b="0" i="0" dirty="0">
              <a:solidFill>
                <a:srgbClr val="212529"/>
              </a:solidFill>
              <a:effectLst/>
              <a:latin typeface="din-2014"/>
            </a:endParaRPr>
          </a:p>
        </p:txBody>
      </p:sp>
    </p:spTree>
    <p:extLst>
      <p:ext uri="{BB962C8B-B14F-4D97-AF65-F5344CB8AC3E}">
        <p14:creationId xmlns:p14="http://schemas.microsoft.com/office/powerpoint/2010/main" val="307136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79425"/>
            <a:ext cx="8220075" cy="993775"/>
          </a:xfrm>
        </p:spPr>
        <p:txBody>
          <a:bodyPr/>
          <a:lstStyle/>
          <a:p>
            <a:r>
              <a:rPr lang="en-GB" altLang="en-US" sz="6600">
                <a:solidFill>
                  <a:srgbClr val="00B0F0"/>
                </a:solidFill>
                <a:latin typeface="Kinetic Letters" panose="00000500000000000000" pitchFamily="50" charset="0"/>
              </a:rPr>
              <a:t>Phonics</a:t>
            </a:r>
          </a:p>
        </p:txBody>
      </p:sp>
      <p:sp>
        <p:nvSpPr>
          <p:cNvPr id="21507" name="Rectangle 2"/>
          <p:cNvSpPr>
            <a:spLocks noChangeArrowheads="1"/>
          </p:cNvSpPr>
          <p:nvPr/>
        </p:nvSpPr>
        <p:spPr bwMode="auto">
          <a:xfrm>
            <a:off x="881063" y="1473200"/>
            <a:ext cx="7372350" cy="247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marL="285750" indent="-285750">
              <a:defRPr/>
            </a:pPr>
            <a:r>
              <a:rPr lang="en-US" sz="2400" dirty="0">
                <a:latin typeface="Kinetic Letters" panose="00000500000000000000" pitchFamily="50" charset="0"/>
                <a:cs typeface="Arial" panose="020B0604020202020204" pitchFamily="34" charset="0"/>
              </a:rPr>
              <a:t>We continue to follow the Essential Letter and Sounds program that the children started in Reception.</a:t>
            </a:r>
          </a:p>
          <a:p>
            <a:pPr>
              <a:buNone/>
              <a:defRPr/>
            </a:pPr>
            <a:endParaRPr lang="en-US" sz="2400" dirty="0">
              <a:latin typeface="Kinetic Letters" panose="00000500000000000000" pitchFamily="50" charset="0"/>
              <a:cs typeface="Arial" panose="020B0604020202020204" pitchFamily="34" charset="0"/>
            </a:endParaRPr>
          </a:p>
          <a:p>
            <a:pPr marL="285750" indent="-285750">
              <a:defRPr/>
            </a:pPr>
            <a:r>
              <a:rPr lang="en-US" sz="2400" dirty="0">
                <a:latin typeface="Kinetic Letters" panose="00000500000000000000" pitchFamily="50" charset="0"/>
                <a:cs typeface="Arial" panose="020B0604020202020204" pitchFamily="34" charset="0"/>
              </a:rPr>
              <a:t>For those children who need support with phonics they will receive support through ELS intervention materials. </a:t>
            </a:r>
          </a:p>
          <a:p>
            <a:pPr>
              <a:buFont typeface="Arial" panose="020B0604020202020204" pitchFamily="34" charset="0"/>
              <a:buNone/>
              <a:defRPr/>
            </a:pPr>
            <a:endParaRPr lang="en-US" sz="2400" dirty="0">
              <a:latin typeface="Kinetic Letters" panose="00000500000000000000" pitchFamily="50" charset="0"/>
              <a:cs typeface="Arial" panose="020B0604020202020204" pitchFamily="34" charset="0"/>
            </a:endParaRPr>
          </a:p>
        </p:txBody>
      </p:sp>
      <p:pic>
        <p:nvPicPr>
          <p:cNvPr id="2253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1975" y="4318000"/>
            <a:ext cx="1785938"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344988"/>
            <a:ext cx="16494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79425"/>
            <a:ext cx="8220075" cy="993775"/>
          </a:xfrm>
        </p:spPr>
        <p:txBody>
          <a:bodyPr/>
          <a:lstStyle/>
          <a:p>
            <a:r>
              <a:rPr lang="en-GB" altLang="en-US" sz="6600" dirty="0">
                <a:solidFill>
                  <a:srgbClr val="00B0F0"/>
                </a:solidFill>
                <a:latin typeface="Kinetic Letters" panose="00000500000000000000" pitchFamily="50" charset="0"/>
              </a:rPr>
              <a:t>Home learning</a:t>
            </a:r>
          </a:p>
        </p:txBody>
      </p:sp>
      <p:sp>
        <p:nvSpPr>
          <p:cNvPr id="24579" name="Rectangle 1"/>
          <p:cNvSpPr>
            <a:spLocks noChangeArrowheads="1"/>
          </p:cNvSpPr>
          <p:nvPr/>
        </p:nvSpPr>
        <p:spPr bwMode="auto">
          <a:xfrm>
            <a:off x="742950" y="1519238"/>
            <a:ext cx="74279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pPr>
            <a:r>
              <a:rPr lang="en-GB" altLang="en-US" sz="2400" dirty="0">
                <a:solidFill>
                  <a:schemeClr val="tx1"/>
                </a:solidFill>
                <a:latin typeface="Kinetic Letters" panose="00000500000000000000" pitchFamily="50" charset="0"/>
                <a:ea typeface="Times New Roman" panose="02020603050405020304" pitchFamily="18" charset="0"/>
                <a:cs typeface="Arial" panose="020B0604020202020204" pitchFamily="34" charset="0"/>
              </a:rPr>
              <a:t>Daily reading at home. This could be independent or with an adult. Please record in reading record. .</a:t>
            </a:r>
          </a:p>
          <a:p>
            <a:pPr>
              <a:lnSpc>
                <a:spcPct val="100000"/>
              </a:lnSpc>
              <a:spcBef>
                <a:spcPct val="0"/>
              </a:spcBef>
            </a:pPr>
            <a:endParaRPr lang="en-GB" altLang="en-US" sz="2400" dirty="0">
              <a:solidFill>
                <a:schemeClr val="tx1"/>
              </a:solidFill>
              <a:latin typeface="Kinetic Letters" panose="00000500000000000000" pitchFamily="50" charset="0"/>
              <a:ea typeface="Times New Roman" panose="02020603050405020304" pitchFamily="18" charset="0"/>
              <a:cs typeface="Arial" panose="020B0604020202020204" pitchFamily="34" charset="0"/>
            </a:endParaRPr>
          </a:p>
          <a:p>
            <a:pPr marL="0" indent="0" algn="ctr">
              <a:lnSpc>
                <a:spcPct val="100000"/>
              </a:lnSpc>
              <a:spcBef>
                <a:spcPct val="0"/>
              </a:spcBef>
              <a:buNone/>
            </a:pPr>
            <a:r>
              <a:rPr lang="en-GB" altLang="en-US" sz="2400" b="1" u="sng" dirty="0">
                <a:solidFill>
                  <a:schemeClr val="tx1"/>
                </a:solidFill>
                <a:latin typeface="Kinetic Letters" panose="00000500000000000000" pitchFamily="50" charset="0"/>
                <a:ea typeface="Times New Roman" panose="02020603050405020304" pitchFamily="18" charset="0"/>
                <a:cs typeface="Arial" panose="020B0604020202020204" pitchFamily="34" charset="0"/>
              </a:rPr>
              <a:t>Learning conversations </a:t>
            </a:r>
          </a:p>
          <a:p>
            <a:pPr>
              <a:lnSpc>
                <a:spcPct val="100000"/>
              </a:lnSpc>
              <a:spcBef>
                <a:spcPct val="0"/>
              </a:spcBef>
            </a:pPr>
            <a:r>
              <a:rPr lang="en-GB" altLang="en-US" sz="2400" dirty="0">
                <a:solidFill>
                  <a:schemeClr val="tx1"/>
                </a:solidFill>
                <a:latin typeface="Kinetic Letters" panose="00000500000000000000" pitchFamily="50" charset="0"/>
                <a:ea typeface="Times New Roman" panose="02020603050405020304" pitchFamily="18" charset="0"/>
                <a:cs typeface="Arial" panose="020B0604020202020204" pitchFamily="34" charset="0"/>
              </a:rPr>
              <a:t>Our focus is to continue developing language alongside the children's curiosity for learning. </a:t>
            </a:r>
          </a:p>
          <a:p>
            <a:pPr>
              <a:lnSpc>
                <a:spcPct val="100000"/>
              </a:lnSpc>
              <a:spcBef>
                <a:spcPct val="0"/>
              </a:spcBef>
            </a:pPr>
            <a:r>
              <a:rPr lang="en-GB" altLang="en-US" sz="2400" dirty="0">
                <a:solidFill>
                  <a:schemeClr val="tx1"/>
                </a:solidFill>
                <a:latin typeface="Kinetic Letters" panose="00000500000000000000" pitchFamily="50" charset="0"/>
                <a:ea typeface="Times New Roman" panose="02020603050405020304" pitchFamily="18" charset="0"/>
                <a:cs typeface="Arial" panose="020B0604020202020204" pitchFamily="34" charset="0"/>
              </a:rPr>
              <a:t>Each Friday we will send home three questions. We would like to children and families to think about and discuss these questions with others at home. Sometimes children may do some written or artwork as well as further research, other times it may just be a conversation at home.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0"/>
          <p:cNvSpPr>
            <a:spLocks noGrp="1"/>
          </p:cNvSpPr>
          <p:nvPr>
            <p:ph type="title"/>
          </p:nvPr>
        </p:nvSpPr>
        <p:spPr>
          <a:xfrm>
            <a:off x="457200" y="479425"/>
            <a:ext cx="8220075" cy="993775"/>
          </a:xfrm>
        </p:spPr>
        <p:txBody>
          <a:bodyPr/>
          <a:lstStyle/>
          <a:p>
            <a:pPr algn="ctr" eaLnBrk="1" hangingPunct="1"/>
            <a:r>
              <a:rPr lang="en-GB" altLang="en-US" sz="6600" dirty="0">
                <a:solidFill>
                  <a:srgbClr val="00A7E6"/>
                </a:solidFill>
                <a:latin typeface="Kinetic Letters" panose="00000500000000000000" pitchFamily="50" charset="0"/>
                <a:cs typeface="Arial" panose="020B0604020202020204" pitchFamily="34" charset="0"/>
              </a:rPr>
              <a:t>Break times</a:t>
            </a:r>
          </a:p>
        </p:txBody>
      </p:sp>
      <p:sp>
        <p:nvSpPr>
          <p:cNvPr id="27651" name="Rectangle 4"/>
          <p:cNvSpPr>
            <a:spLocks noChangeArrowheads="1"/>
          </p:cNvSpPr>
          <p:nvPr/>
        </p:nvSpPr>
        <p:spPr bwMode="auto">
          <a:xfrm>
            <a:off x="755650" y="1390650"/>
            <a:ext cx="7632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20000"/>
              </a:lnSpc>
              <a:spcBef>
                <a:spcPct val="0"/>
              </a:spcBef>
              <a:spcAft>
                <a:spcPts val="600"/>
              </a:spcAft>
            </a:pPr>
            <a:endParaRPr lang="en-GB" altLang="en-US" sz="1700">
              <a:solidFill>
                <a:schemeClr val="tx1"/>
              </a:solidFill>
              <a:latin typeface="Arial" panose="020B0604020202020204" pitchFamily="34" charset="0"/>
              <a:cs typeface="Arial" panose="020B0604020202020204" pitchFamily="34" charset="0"/>
            </a:endParaRPr>
          </a:p>
        </p:txBody>
      </p:sp>
      <p:sp>
        <p:nvSpPr>
          <p:cNvPr id="27652" name="Rectangle 1"/>
          <p:cNvSpPr>
            <a:spLocks noChangeArrowheads="1"/>
          </p:cNvSpPr>
          <p:nvPr/>
        </p:nvSpPr>
        <p:spPr bwMode="auto">
          <a:xfrm>
            <a:off x="755650" y="1485900"/>
            <a:ext cx="76327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2400" b="1" dirty="0">
                <a:solidFill>
                  <a:srgbClr val="000000"/>
                </a:solidFill>
                <a:latin typeface="Kinetic Letters" panose="00000500000000000000" pitchFamily="50" charset="0"/>
                <a:cs typeface="Arial" panose="020B0604020202020204" pitchFamily="34" charset="0"/>
              </a:rPr>
              <a:t>Healthy Eating </a:t>
            </a:r>
          </a:p>
          <a:p>
            <a:pPr>
              <a:lnSpc>
                <a:spcPct val="100000"/>
              </a:lnSpc>
              <a:spcBef>
                <a:spcPct val="0"/>
              </a:spcBef>
              <a:buFontTx/>
              <a:buNone/>
            </a:pPr>
            <a:r>
              <a:rPr lang="en-US" altLang="en-US" sz="2400" dirty="0">
                <a:solidFill>
                  <a:srgbClr val="000000"/>
                </a:solidFill>
                <a:latin typeface="Kinetic Letters" panose="00000500000000000000" pitchFamily="50" charset="0"/>
                <a:cs typeface="Arial" panose="020B0604020202020204" pitchFamily="34" charset="0"/>
              </a:rPr>
              <a:t>Free fruit is provided for children in KS1 to have at break time but your child may want to bring </a:t>
            </a:r>
            <a:r>
              <a:rPr lang="en-US" altLang="en-US" sz="2400" b="1" dirty="0">
                <a:solidFill>
                  <a:srgbClr val="000000"/>
                </a:solidFill>
                <a:latin typeface="Kinetic Letters" panose="00000500000000000000" pitchFamily="50" charset="0"/>
                <a:cs typeface="Arial" panose="020B0604020202020204" pitchFamily="34" charset="0"/>
              </a:rPr>
              <a:t>one</a:t>
            </a:r>
            <a:r>
              <a:rPr lang="en-US" altLang="en-US" sz="2400" dirty="0">
                <a:solidFill>
                  <a:srgbClr val="000000"/>
                </a:solidFill>
                <a:latin typeface="Kinetic Letters" panose="00000500000000000000" pitchFamily="50" charset="0"/>
                <a:cs typeface="Arial" panose="020B0604020202020204" pitchFamily="34" charset="0"/>
              </a:rPr>
              <a:t> healthy snack from home. </a:t>
            </a:r>
          </a:p>
          <a:p>
            <a:pPr>
              <a:lnSpc>
                <a:spcPct val="100000"/>
              </a:lnSpc>
              <a:spcBef>
                <a:spcPct val="0"/>
              </a:spcBef>
              <a:buFontTx/>
              <a:buNone/>
            </a:pPr>
            <a:r>
              <a:rPr lang="en-US" altLang="en-US" sz="2400" dirty="0">
                <a:solidFill>
                  <a:srgbClr val="000000"/>
                </a:solidFill>
                <a:latin typeface="Kinetic Letters" panose="00000500000000000000" pitchFamily="50" charset="0"/>
                <a:cs typeface="Arial" panose="020B0604020202020204" pitchFamily="34" charset="0"/>
              </a:rPr>
              <a:t>If you child has packed lunch we ask that they do not consume chocolate or crisps when at school.  </a:t>
            </a:r>
          </a:p>
          <a:p>
            <a:pPr>
              <a:lnSpc>
                <a:spcPct val="100000"/>
              </a:lnSpc>
              <a:spcBef>
                <a:spcPct val="0"/>
              </a:spcBef>
              <a:buFontTx/>
              <a:buNone/>
            </a:pPr>
            <a:endParaRPr lang="en-US" altLang="en-US" sz="2400" dirty="0">
              <a:solidFill>
                <a:srgbClr val="000000"/>
              </a:solidFill>
              <a:latin typeface="Kinetic Letters" panose="00000500000000000000" pitchFamily="50" charset="0"/>
              <a:cs typeface="Arial" panose="020B0604020202020204" pitchFamily="34" charset="0"/>
            </a:endParaRPr>
          </a:p>
          <a:p>
            <a:pPr>
              <a:lnSpc>
                <a:spcPct val="100000"/>
              </a:lnSpc>
              <a:spcBef>
                <a:spcPct val="0"/>
              </a:spcBef>
              <a:buFontTx/>
              <a:buNone/>
            </a:pPr>
            <a:r>
              <a:rPr lang="en-GB" altLang="en-US" sz="2400" b="1" dirty="0">
                <a:solidFill>
                  <a:srgbClr val="000000"/>
                </a:solidFill>
                <a:latin typeface="Kinetic Letters" panose="00000500000000000000" pitchFamily="50" charset="0"/>
                <a:cs typeface="Arial" panose="020B0604020202020204" pitchFamily="34" charset="0"/>
              </a:rPr>
              <a:t>Nut Allergies </a:t>
            </a:r>
          </a:p>
          <a:p>
            <a:pPr>
              <a:lnSpc>
                <a:spcPct val="100000"/>
              </a:lnSpc>
              <a:spcBef>
                <a:spcPct val="0"/>
              </a:spcBef>
              <a:buFontTx/>
              <a:buNone/>
            </a:pPr>
            <a:r>
              <a:rPr lang="en-US" altLang="en-US" sz="2400" dirty="0">
                <a:solidFill>
                  <a:srgbClr val="000000"/>
                </a:solidFill>
                <a:latin typeface="Kinetic Letters" panose="00000500000000000000" pitchFamily="50" charset="0"/>
                <a:cs typeface="Arial" panose="020B0604020202020204" pitchFamily="34" charset="0"/>
              </a:rPr>
              <a:t>We have a policy of no nuts on the premises and are a NO NUT school. To safeguard children we ask that nuts are not brought in to school.</a:t>
            </a:r>
          </a:p>
          <a:p>
            <a:pPr>
              <a:lnSpc>
                <a:spcPct val="100000"/>
              </a:lnSpc>
              <a:spcBef>
                <a:spcPct val="0"/>
              </a:spcBef>
              <a:buFontTx/>
              <a:buNone/>
            </a:pPr>
            <a:endParaRPr lang="en-US" altLang="en-US" sz="2400" dirty="0">
              <a:solidFill>
                <a:srgbClr val="000000"/>
              </a:solidFill>
              <a:latin typeface="Kinetic Letters" panose="00000500000000000000" pitchFamily="50" charset="0"/>
              <a:cs typeface="Arial" panose="020B0604020202020204" pitchFamily="34" charset="0"/>
            </a:endParaRPr>
          </a:p>
          <a:p>
            <a:pPr>
              <a:lnSpc>
                <a:spcPct val="100000"/>
              </a:lnSpc>
              <a:spcBef>
                <a:spcPct val="0"/>
              </a:spcBef>
              <a:buFontTx/>
              <a:buNone/>
            </a:pPr>
            <a:r>
              <a:rPr lang="en-US" altLang="en-US" sz="2400" b="1" dirty="0">
                <a:solidFill>
                  <a:srgbClr val="000000"/>
                </a:solidFill>
                <a:latin typeface="Kinetic Letters" panose="00000500000000000000" pitchFamily="50" charset="0"/>
                <a:cs typeface="Arial" panose="020B0604020202020204" pitchFamily="34" charset="0"/>
              </a:rPr>
              <a:t>Water</a:t>
            </a:r>
          </a:p>
          <a:p>
            <a:pPr>
              <a:lnSpc>
                <a:spcPct val="100000"/>
              </a:lnSpc>
              <a:spcBef>
                <a:spcPct val="0"/>
              </a:spcBef>
              <a:buFontTx/>
              <a:buNone/>
            </a:pPr>
            <a:r>
              <a:rPr lang="en-US" altLang="en-US" sz="2400" dirty="0">
                <a:solidFill>
                  <a:srgbClr val="000000"/>
                </a:solidFill>
                <a:latin typeface="Kinetic Letters" panose="00000500000000000000" pitchFamily="50" charset="0"/>
                <a:cs typeface="Arial" panose="020B0604020202020204" pitchFamily="34" charset="0"/>
              </a:rPr>
              <a:t>Please ensure your child brings in a </a:t>
            </a:r>
            <a:r>
              <a:rPr lang="en-US" altLang="en-US" sz="2400" u="sng" dirty="0">
                <a:solidFill>
                  <a:srgbClr val="000000"/>
                </a:solidFill>
                <a:latin typeface="Kinetic Letters" panose="00000500000000000000" pitchFamily="50" charset="0"/>
                <a:cs typeface="Arial" panose="020B0604020202020204" pitchFamily="34" charset="0"/>
              </a:rPr>
              <a:t>named </a:t>
            </a:r>
            <a:r>
              <a:rPr lang="en-US" altLang="en-US" sz="2400" dirty="0">
                <a:solidFill>
                  <a:srgbClr val="000000"/>
                </a:solidFill>
                <a:latin typeface="Kinetic Letters" panose="00000500000000000000" pitchFamily="50" charset="0"/>
                <a:cs typeface="Arial" panose="020B0604020202020204" pitchFamily="34" charset="0"/>
              </a:rPr>
              <a:t>bottle of water for use in the classroom.</a:t>
            </a:r>
            <a:endParaRPr lang="en-GB" altLang="en-US" sz="2400" dirty="0">
              <a:solidFill>
                <a:schemeClr val="tx1"/>
              </a:solidFill>
              <a:latin typeface="Kinetic Letters" panose="00000500000000000000" pitchFamily="50"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txBox="1">
            <a:spLocks/>
          </p:cNvSpPr>
          <p:nvPr/>
        </p:nvSpPr>
        <p:spPr bwMode="auto">
          <a:xfrm>
            <a:off x="482136" y="431751"/>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algn="ctr" eaLnBrk="1" hangingPunct="1"/>
            <a:r>
              <a:rPr lang="en-GB" altLang="en-US" sz="6600" dirty="0">
                <a:solidFill>
                  <a:srgbClr val="00A7E6"/>
                </a:solidFill>
                <a:latin typeface="Kinetic Letters" panose="00000500000000000000" pitchFamily="50" charset="0"/>
                <a:cs typeface="Arial" panose="020B0604020202020204" pitchFamily="34" charset="0"/>
              </a:rPr>
              <a:t>Communication</a:t>
            </a:r>
          </a:p>
        </p:txBody>
      </p:sp>
      <p:sp>
        <p:nvSpPr>
          <p:cNvPr id="4" name="Rectangle 1"/>
          <p:cNvSpPr>
            <a:spLocks noChangeArrowheads="1"/>
          </p:cNvSpPr>
          <p:nvPr/>
        </p:nvSpPr>
        <p:spPr bwMode="auto">
          <a:xfrm>
            <a:off x="775823" y="1185348"/>
            <a:ext cx="76327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2400" dirty="0">
                <a:solidFill>
                  <a:schemeClr val="tx1"/>
                </a:solidFill>
                <a:latin typeface="Kinetic Letters" panose="00000500000000000000" pitchFamily="50" charset="0"/>
                <a:cs typeface="Arial" panose="020B0604020202020204" pitchFamily="34" charset="0"/>
              </a:rPr>
              <a:t>School Newsletter</a:t>
            </a:r>
          </a:p>
          <a:p>
            <a:pPr algn="ctr">
              <a:lnSpc>
                <a:spcPct val="100000"/>
              </a:lnSpc>
              <a:spcBef>
                <a:spcPct val="0"/>
              </a:spcBef>
              <a:buFontTx/>
              <a:buNone/>
            </a:pPr>
            <a:endParaRPr lang="en-GB" altLang="en-US" sz="2400" dirty="0">
              <a:solidFill>
                <a:schemeClr val="tx1"/>
              </a:solidFill>
              <a:latin typeface="Kinetic Letters" panose="00000500000000000000" pitchFamily="50" charset="0"/>
              <a:cs typeface="Arial" panose="020B0604020202020204" pitchFamily="34" charset="0"/>
            </a:endParaRPr>
          </a:p>
          <a:p>
            <a:pPr algn="ctr">
              <a:lnSpc>
                <a:spcPct val="100000"/>
              </a:lnSpc>
              <a:spcBef>
                <a:spcPct val="0"/>
              </a:spcBef>
              <a:buFontTx/>
              <a:buNone/>
            </a:pPr>
            <a:r>
              <a:rPr lang="en-GB" altLang="en-US" sz="2400" dirty="0">
                <a:solidFill>
                  <a:schemeClr val="tx1"/>
                </a:solidFill>
                <a:latin typeface="Kinetic Letters" panose="00000500000000000000" pitchFamily="50" charset="0"/>
                <a:cs typeface="Arial" panose="020B0604020202020204" pitchFamily="34" charset="0"/>
              </a:rPr>
              <a:t>School Website – All information on our school and the curriculum can be found here. </a:t>
            </a:r>
          </a:p>
          <a:p>
            <a:pPr algn="ctr">
              <a:lnSpc>
                <a:spcPct val="100000"/>
              </a:lnSpc>
              <a:spcBef>
                <a:spcPct val="0"/>
              </a:spcBef>
              <a:buFontTx/>
              <a:buNone/>
            </a:pPr>
            <a:endParaRPr lang="en-GB" altLang="en-US" sz="2400" dirty="0">
              <a:solidFill>
                <a:schemeClr val="tx1"/>
              </a:solidFill>
              <a:latin typeface="Kinetic Letters" panose="00000500000000000000" pitchFamily="50" charset="0"/>
              <a:cs typeface="Arial" panose="020B0604020202020204" pitchFamily="34" charset="0"/>
            </a:endParaRPr>
          </a:p>
          <a:p>
            <a:pPr algn="ctr">
              <a:lnSpc>
                <a:spcPct val="100000"/>
              </a:lnSpc>
              <a:spcBef>
                <a:spcPct val="0"/>
              </a:spcBef>
              <a:buFontTx/>
              <a:buNone/>
            </a:pPr>
            <a:r>
              <a:rPr lang="en-GB" altLang="en-US" sz="2400" dirty="0">
                <a:solidFill>
                  <a:schemeClr val="tx1"/>
                </a:solidFill>
                <a:latin typeface="Kinetic Letters" panose="00000500000000000000" pitchFamily="50" charset="0"/>
                <a:cs typeface="Arial" panose="020B0604020202020204" pitchFamily="34" charset="0"/>
              </a:rPr>
              <a:t>School Website and Class Specific Pages (updated weekly with photos and information about that week’s learning)</a:t>
            </a:r>
          </a:p>
          <a:p>
            <a:pPr algn="ctr">
              <a:lnSpc>
                <a:spcPct val="100000"/>
              </a:lnSpc>
              <a:spcBef>
                <a:spcPct val="0"/>
              </a:spcBef>
              <a:buFontTx/>
              <a:buNone/>
            </a:pPr>
            <a:endParaRPr lang="en-GB" altLang="en-US" sz="2400" dirty="0">
              <a:solidFill>
                <a:schemeClr val="tx1"/>
              </a:solidFill>
              <a:latin typeface="Kinetic Letters" panose="00000500000000000000" pitchFamily="50" charset="0"/>
              <a:cs typeface="Arial" panose="020B0604020202020204" pitchFamily="34" charset="0"/>
            </a:endParaRPr>
          </a:p>
          <a:p>
            <a:pPr algn="ctr">
              <a:lnSpc>
                <a:spcPct val="100000"/>
              </a:lnSpc>
              <a:spcBef>
                <a:spcPct val="0"/>
              </a:spcBef>
              <a:buFontTx/>
              <a:buNone/>
            </a:pPr>
            <a:r>
              <a:rPr lang="en-GB" altLang="en-US" sz="2400" dirty="0">
                <a:solidFill>
                  <a:schemeClr val="tx1"/>
                </a:solidFill>
                <a:latin typeface="Kinetic Letters" panose="00000500000000000000" pitchFamily="50" charset="0"/>
                <a:cs typeface="Arial" panose="020B0604020202020204" pitchFamily="34" charset="0"/>
              </a:rPr>
              <a:t>Make an appointment at the office</a:t>
            </a:r>
          </a:p>
          <a:p>
            <a:pPr algn="ctr">
              <a:lnSpc>
                <a:spcPct val="100000"/>
              </a:lnSpc>
              <a:spcBef>
                <a:spcPct val="0"/>
              </a:spcBef>
              <a:buFontTx/>
              <a:buNone/>
            </a:pPr>
            <a:endParaRPr lang="en-GB" altLang="en-US" sz="2400" dirty="0">
              <a:solidFill>
                <a:schemeClr val="tx1"/>
              </a:solidFill>
              <a:latin typeface="Kinetic Letters" panose="00000500000000000000" pitchFamily="50" charset="0"/>
              <a:cs typeface="Arial" panose="020B0604020202020204" pitchFamily="34" charset="0"/>
            </a:endParaRPr>
          </a:p>
          <a:p>
            <a:pPr algn="ctr">
              <a:lnSpc>
                <a:spcPct val="100000"/>
              </a:lnSpc>
              <a:spcBef>
                <a:spcPct val="0"/>
              </a:spcBef>
              <a:buFontTx/>
              <a:buNone/>
            </a:pPr>
            <a:r>
              <a:rPr lang="en-GB" altLang="en-US" sz="2400" dirty="0">
                <a:solidFill>
                  <a:schemeClr val="tx1"/>
                </a:solidFill>
                <a:latin typeface="Kinetic Letters" panose="00000500000000000000" pitchFamily="50" charset="0"/>
                <a:cs typeface="Arial" panose="020B0604020202020204" pitchFamily="34" charset="0"/>
              </a:rPr>
              <a:t>First aid – notified of first aid administered via slip – if more serious a phone call will be made at the time of the incident. </a:t>
            </a:r>
          </a:p>
          <a:p>
            <a:pPr algn="ctr">
              <a:lnSpc>
                <a:spcPct val="100000"/>
              </a:lnSpc>
              <a:spcBef>
                <a:spcPct val="0"/>
              </a:spcBef>
              <a:buFontTx/>
              <a:buNone/>
            </a:pPr>
            <a:endParaRPr lang="en-GB" altLang="en-US" sz="2400" dirty="0">
              <a:solidFill>
                <a:schemeClr val="tx1"/>
              </a:solidFill>
              <a:latin typeface="Kinetic Letters" panose="00000500000000000000" pitchFamily="50" charset="0"/>
              <a:cs typeface="Arial" panose="020B0604020202020204" pitchFamily="34" charset="0"/>
            </a:endParaRPr>
          </a:p>
          <a:p>
            <a:pPr algn="ctr">
              <a:lnSpc>
                <a:spcPct val="100000"/>
              </a:lnSpc>
              <a:spcBef>
                <a:spcPct val="0"/>
              </a:spcBef>
              <a:buFontTx/>
              <a:buNone/>
            </a:pPr>
            <a:r>
              <a:rPr lang="en-GB" altLang="en-US" sz="2400" dirty="0">
                <a:solidFill>
                  <a:schemeClr val="tx1"/>
                </a:solidFill>
                <a:latin typeface="Kinetic Letters" panose="00000500000000000000" pitchFamily="50" charset="0"/>
                <a:cs typeface="Arial" panose="020B0604020202020204" pitchFamily="34" charset="0"/>
              </a:rPr>
              <a:t>At pick up and drop off. </a:t>
            </a:r>
          </a:p>
          <a:p>
            <a:pPr algn="ctr">
              <a:lnSpc>
                <a:spcPct val="100000"/>
              </a:lnSpc>
              <a:spcBef>
                <a:spcPct val="0"/>
              </a:spcBef>
              <a:buFontTx/>
              <a:buNone/>
            </a:pPr>
            <a:endParaRPr lang="en-GB" altLang="en-US" sz="2400" dirty="0">
              <a:solidFill>
                <a:schemeClr val="tx1"/>
              </a:solidFill>
              <a:latin typeface="Kinetic Letters" panose="00000500000000000000" pitchFamily="50" charset="0"/>
              <a:cs typeface="Arial" panose="020B0604020202020204" pitchFamily="34" charset="0"/>
            </a:endParaRPr>
          </a:p>
        </p:txBody>
      </p:sp>
    </p:spTree>
    <p:extLst>
      <p:ext uri="{BB962C8B-B14F-4D97-AF65-F5344CB8AC3E}">
        <p14:creationId xmlns:p14="http://schemas.microsoft.com/office/powerpoint/2010/main" val="383661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GB" altLang="en-US" sz="6600" dirty="0">
                <a:solidFill>
                  <a:srgbClr val="00A7E6"/>
                </a:solidFill>
                <a:latin typeface="Kinetic Letters" panose="00000500000000000000" pitchFamily="50" charset="0"/>
                <a:cs typeface="Arial" panose="020B0604020202020204" pitchFamily="34" charset="0"/>
              </a:rPr>
              <a:t>Questions?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366" y="1955841"/>
            <a:ext cx="5850019" cy="3414182"/>
          </a:xfrm>
          <a:prstGeom prst="rect">
            <a:avLst/>
          </a:prstGeom>
        </p:spPr>
      </p:pic>
    </p:spTree>
    <p:extLst>
      <p:ext uri="{BB962C8B-B14F-4D97-AF65-F5344CB8AC3E}">
        <p14:creationId xmlns:p14="http://schemas.microsoft.com/office/powerpoint/2010/main" val="421414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755650" y="1390650"/>
            <a:ext cx="7632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20000"/>
              </a:lnSpc>
              <a:spcBef>
                <a:spcPct val="0"/>
              </a:spcBef>
              <a:spcAft>
                <a:spcPts val="600"/>
              </a:spcAft>
            </a:pPr>
            <a:endParaRPr lang="en-GB" altLang="en-US" sz="1700">
              <a:solidFill>
                <a:schemeClr val="tx1"/>
              </a:solidFill>
              <a:latin typeface="Arial" panose="020B0604020202020204" pitchFamily="34" charset="0"/>
              <a:cs typeface="Arial" panose="020B0604020202020204" pitchFamily="34" charset="0"/>
            </a:endParaRPr>
          </a:p>
        </p:txBody>
      </p:sp>
      <p:sp>
        <p:nvSpPr>
          <p:cNvPr id="28675" name="Title 1"/>
          <p:cNvSpPr>
            <a:spLocks/>
          </p:cNvSpPr>
          <p:nvPr/>
        </p:nvSpPr>
        <p:spPr bwMode="auto">
          <a:xfrm>
            <a:off x="1939925" y="2105025"/>
            <a:ext cx="5257800"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spcBef>
                <a:spcPct val="0"/>
              </a:spcBef>
              <a:buFontTx/>
              <a:buNone/>
            </a:pPr>
            <a:r>
              <a:rPr lang="en-GB" altLang="en-US" sz="6600" b="1">
                <a:solidFill>
                  <a:srgbClr val="00B0F0"/>
                </a:solidFill>
                <a:latin typeface="Kinetic Letters" panose="00000500000000000000" pitchFamily="50" charset="0"/>
              </a:rPr>
              <a:t>We are looking forward to a fabulous year!</a:t>
            </a:r>
          </a:p>
          <a:p>
            <a:pPr algn="ctr">
              <a:spcBef>
                <a:spcPct val="0"/>
              </a:spcBef>
              <a:buFontTx/>
              <a:buNone/>
            </a:pPr>
            <a:endParaRPr lang="en-GB" altLang="en-US" sz="6600" b="1">
              <a:solidFill>
                <a:srgbClr val="00B0F0"/>
              </a:solidFill>
              <a:latin typeface="Kinetic Letters" panose="00000500000000000000" pitchFamily="50" charset="0"/>
            </a:endParaRPr>
          </a:p>
          <a:p>
            <a:pPr algn="ctr">
              <a:spcBef>
                <a:spcPct val="0"/>
              </a:spcBef>
              <a:buFontTx/>
              <a:buNone/>
            </a:pPr>
            <a:endParaRPr lang="en-GB" altLang="en-US" sz="6600" b="1">
              <a:solidFill>
                <a:srgbClr val="00B0F0"/>
              </a:solidFill>
              <a:latin typeface="Kinetic Letters" panose="00000500000000000000" pitchFamily="50" charset="0"/>
            </a:endParaRPr>
          </a:p>
        </p:txBody>
      </p:sp>
      <p:sp>
        <p:nvSpPr>
          <p:cNvPr id="120" name="Freeform 119"/>
          <p:cNvSpPr/>
          <p:nvPr/>
        </p:nvSpPr>
        <p:spPr>
          <a:xfrm rot="17516408">
            <a:off x="261937" y="358776"/>
            <a:ext cx="1298575"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1" name="Text Box 27"/>
          <p:cNvSpPr txBox="1"/>
          <p:nvPr/>
        </p:nvSpPr>
        <p:spPr>
          <a:xfrm rot="19095174">
            <a:off x="282575" y="523875"/>
            <a:ext cx="1412875" cy="525463"/>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Take pride in your learning</a:t>
            </a:r>
            <a:endParaRPr lang="en-GB" sz="1100" dirty="0">
              <a:ea typeface="Calibri" panose="020F0502020204030204" pitchFamily="34" charset="0"/>
              <a:cs typeface="Times New Roman" panose="02020603050405020304" pitchFamily="18" charset="0"/>
            </a:endParaRPr>
          </a:p>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p:txBody>
      </p:sp>
      <p:sp>
        <p:nvSpPr>
          <p:cNvPr id="122" name="Text Box 27"/>
          <p:cNvSpPr txBox="1"/>
          <p:nvPr/>
        </p:nvSpPr>
        <p:spPr>
          <a:xfrm rot="21526500">
            <a:off x="2316163" y="374650"/>
            <a:ext cx="1411287" cy="525463"/>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Share your learning</a:t>
            </a:r>
            <a:endParaRPr lang="en-GB" sz="1100" dirty="0">
              <a:ea typeface="Calibri" panose="020F0502020204030204" pitchFamily="34" charset="0"/>
              <a:cs typeface="Times New Roman" panose="02020603050405020304" pitchFamily="18" charset="0"/>
            </a:endParaRPr>
          </a:p>
        </p:txBody>
      </p:sp>
      <p:grpSp>
        <p:nvGrpSpPr>
          <p:cNvPr id="28679" name="Group 122"/>
          <p:cNvGrpSpPr>
            <a:grpSpLocks/>
          </p:cNvGrpSpPr>
          <p:nvPr/>
        </p:nvGrpSpPr>
        <p:grpSpPr bwMode="auto">
          <a:xfrm rot="-551541">
            <a:off x="14288" y="2952750"/>
            <a:ext cx="1412875" cy="939800"/>
            <a:chOff x="329595" y="245870"/>
            <a:chExt cx="1413164" cy="940684"/>
          </a:xfrm>
        </p:grpSpPr>
        <p:sp>
          <p:nvSpPr>
            <p:cNvPr id="124" name="Freeform 123"/>
            <p:cNvSpPr/>
            <p:nvPr/>
          </p:nvSpPr>
          <p:spPr>
            <a:xfrm>
              <a:off x="393524" y="243875"/>
              <a:ext cx="1300428"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5" name="Text Box 27"/>
            <p:cNvSpPr txBox="1"/>
            <p:nvPr/>
          </p:nvSpPr>
          <p:spPr>
            <a:xfrm rot="1999885">
              <a:off x="326987" y="538546"/>
              <a:ext cx="1413164" cy="46716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Make good choices</a:t>
              </a:r>
              <a:endParaRPr lang="en-GB" sz="1100" dirty="0">
                <a:ea typeface="Calibri" panose="020F0502020204030204" pitchFamily="34" charset="0"/>
                <a:cs typeface="Times New Roman" panose="02020603050405020304" pitchFamily="18" charset="0"/>
              </a:endParaRPr>
            </a:p>
          </p:txBody>
        </p:sp>
      </p:grpSp>
      <p:sp>
        <p:nvSpPr>
          <p:cNvPr id="126" name="Freeform 125"/>
          <p:cNvSpPr/>
          <p:nvPr/>
        </p:nvSpPr>
        <p:spPr>
          <a:xfrm rot="18016280">
            <a:off x="7668419" y="3093244"/>
            <a:ext cx="1300162"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7" name="Text Box 27"/>
          <p:cNvSpPr txBox="1"/>
          <p:nvPr/>
        </p:nvSpPr>
        <p:spPr>
          <a:xfrm rot="20016165">
            <a:off x="7781925" y="3214688"/>
            <a:ext cx="1412875" cy="525462"/>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Use your imagination</a:t>
            </a:r>
            <a:endParaRPr lang="en-GB" sz="1100" dirty="0">
              <a:ea typeface="Calibri" panose="020F0502020204030204" pitchFamily="34" charset="0"/>
              <a:cs typeface="Times New Roman" panose="02020603050405020304" pitchFamily="18" charset="0"/>
            </a:endParaRPr>
          </a:p>
        </p:txBody>
      </p:sp>
      <p:sp>
        <p:nvSpPr>
          <p:cNvPr id="128" name="Freeform 127"/>
          <p:cNvSpPr/>
          <p:nvPr/>
        </p:nvSpPr>
        <p:spPr>
          <a:xfrm rot="18016280">
            <a:off x="7418387" y="274638"/>
            <a:ext cx="1298575"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9" name="Text Box 27"/>
          <p:cNvSpPr txBox="1"/>
          <p:nvPr/>
        </p:nvSpPr>
        <p:spPr>
          <a:xfrm rot="20016165">
            <a:off x="7629525" y="419100"/>
            <a:ext cx="1295400" cy="525463"/>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organised</a:t>
            </a:r>
            <a:endParaRPr lang="en-GB" sz="1100" dirty="0">
              <a:ea typeface="Calibri" panose="020F0502020204030204" pitchFamily="34" charset="0"/>
              <a:cs typeface="Times New Roman" panose="02020603050405020304" pitchFamily="18" charset="0"/>
            </a:endParaRPr>
          </a:p>
        </p:txBody>
      </p:sp>
      <p:grpSp>
        <p:nvGrpSpPr>
          <p:cNvPr id="28684" name="Group 129"/>
          <p:cNvGrpSpPr>
            <a:grpSpLocks/>
          </p:cNvGrpSpPr>
          <p:nvPr/>
        </p:nvGrpSpPr>
        <p:grpSpPr bwMode="auto">
          <a:xfrm rot="-2073385">
            <a:off x="2095500" y="98425"/>
            <a:ext cx="1568450" cy="939800"/>
            <a:chOff x="-267753" y="-260929"/>
            <a:chExt cx="1568861" cy="940684"/>
          </a:xfrm>
        </p:grpSpPr>
        <p:sp>
          <p:nvSpPr>
            <p:cNvPr id="131" name="Freeform 130"/>
            <p:cNvSpPr/>
            <p:nvPr/>
          </p:nvSpPr>
          <p:spPr>
            <a:xfrm>
              <a:off x="-269271" y="-264316"/>
              <a:ext cx="1298915"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32" name="Text Box 27"/>
            <p:cNvSpPr txBox="1"/>
            <p:nvPr/>
          </p:nvSpPr>
          <p:spPr>
            <a:xfrm rot="1999885">
              <a:off x="-111834" y="82269"/>
              <a:ext cx="1413245" cy="5259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Share your learning</a:t>
              </a:r>
              <a:endParaRPr lang="en-GB" sz="1100" dirty="0">
                <a:ea typeface="Calibri" panose="020F0502020204030204" pitchFamily="34" charset="0"/>
                <a:cs typeface="Times New Roman" panose="02020603050405020304" pitchFamily="18" charset="0"/>
              </a:endParaRPr>
            </a:p>
          </p:txBody>
        </p:sp>
      </p:grpSp>
      <p:grpSp>
        <p:nvGrpSpPr>
          <p:cNvPr id="28685" name="Group 132"/>
          <p:cNvGrpSpPr>
            <a:grpSpLocks/>
          </p:cNvGrpSpPr>
          <p:nvPr/>
        </p:nvGrpSpPr>
        <p:grpSpPr bwMode="auto">
          <a:xfrm rot="403529">
            <a:off x="87313" y="1441450"/>
            <a:ext cx="1520825" cy="941388"/>
            <a:chOff x="0" y="0"/>
            <a:chExt cx="1521385" cy="940684"/>
          </a:xfrm>
        </p:grpSpPr>
        <p:sp>
          <p:nvSpPr>
            <p:cNvPr id="134" name="Freeform 133"/>
            <p:cNvSpPr/>
            <p:nvPr/>
          </p:nvSpPr>
          <p:spPr>
            <a:xfrm>
              <a:off x="-2673" y="-2564"/>
              <a:ext cx="1299053"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35" name="Text Box 27"/>
            <p:cNvSpPr txBox="1"/>
            <p:nvPr/>
          </p:nvSpPr>
          <p:spPr>
            <a:xfrm rot="1578766">
              <a:off x="107733" y="282945"/>
              <a:ext cx="1413395" cy="5266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Care for our environment </a:t>
              </a:r>
              <a:endParaRPr lang="en-GB" sz="1100" dirty="0">
                <a:ea typeface="Calibri" panose="020F0502020204030204" pitchFamily="34" charset="0"/>
                <a:cs typeface="Times New Roman" panose="02020603050405020304" pitchFamily="18" charset="0"/>
              </a:endParaRPr>
            </a:p>
          </p:txBody>
        </p:sp>
      </p:grpSp>
      <p:grpSp>
        <p:nvGrpSpPr>
          <p:cNvPr id="28686" name="Group 135"/>
          <p:cNvGrpSpPr>
            <a:grpSpLocks/>
          </p:cNvGrpSpPr>
          <p:nvPr/>
        </p:nvGrpSpPr>
        <p:grpSpPr bwMode="auto">
          <a:xfrm>
            <a:off x="6438900" y="530225"/>
            <a:ext cx="1412875" cy="941388"/>
            <a:chOff x="0" y="0"/>
            <a:chExt cx="1413164" cy="940684"/>
          </a:xfrm>
        </p:grpSpPr>
        <p:sp>
          <p:nvSpPr>
            <p:cNvPr id="137" name="Freeform 136"/>
            <p:cNvSpPr/>
            <p:nvPr/>
          </p:nvSpPr>
          <p:spPr>
            <a:xfrm>
              <a:off x="0" y="0"/>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38" name="Text Box 27"/>
            <p:cNvSpPr txBox="1"/>
            <p:nvPr/>
          </p:nvSpPr>
          <p:spPr>
            <a:xfrm rot="1638326">
              <a:off x="0" y="296641"/>
              <a:ext cx="1413164" cy="35692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Encourage others</a:t>
              </a:r>
              <a:endParaRPr lang="en-GB" sz="1100" dirty="0">
                <a:ea typeface="Calibri" panose="020F0502020204030204" pitchFamily="34" charset="0"/>
                <a:cs typeface="Times New Roman" panose="02020603050405020304" pitchFamily="18" charset="0"/>
              </a:endParaRPr>
            </a:p>
          </p:txBody>
        </p:sp>
      </p:grpSp>
      <p:grpSp>
        <p:nvGrpSpPr>
          <p:cNvPr id="28687" name="Group 138"/>
          <p:cNvGrpSpPr>
            <a:grpSpLocks/>
          </p:cNvGrpSpPr>
          <p:nvPr/>
        </p:nvGrpSpPr>
        <p:grpSpPr bwMode="auto">
          <a:xfrm rot="166883">
            <a:off x="3143250" y="301625"/>
            <a:ext cx="1638300" cy="954088"/>
            <a:chOff x="106877" y="-11875"/>
            <a:chExt cx="1640138" cy="954270"/>
          </a:xfrm>
        </p:grpSpPr>
        <p:sp>
          <p:nvSpPr>
            <p:cNvPr id="140" name="Freeform 139"/>
            <p:cNvSpPr/>
            <p:nvPr/>
          </p:nvSpPr>
          <p:spPr>
            <a:xfrm>
              <a:off x="106190" y="-14723"/>
              <a:ext cx="1300032" cy="939979"/>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1" name="Text Box 27"/>
            <p:cNvSpPr txBox="1"/>
            <p:nvPr/>
          </p:nvSpPr>
          <p:spPr>
            <a:xfrm rot="1578766">
              <a:off x="333541" y="416368"/>
              <a:ext cx="1412871" cy="525562"/>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kind</a:t>
              </a:r>
              <a:endParaRPr lang="en-GB" sz="1100" dirty="0">
                <a:ea typeface="Calibri" panose="020F0502020204030204" pitchFamily="34" charset="0"/>
                <a:cs typeface="Times New Roman" panose="02020603050405020304" pitchFamily="18" charset="0"/>
              </a:endParaRPr>
            </a:p>
          </p:txBody>
        </p:sp>
      </p:grpSp>
      <p:grpSp>
        <p:nvGrpSpPr>
          <p:cNvPr id="28688" name="Group 141"/>
          <p:cNvGrpSpPr>
            <a:grpSpLocks/>
          </p:cNvGrpSpPr>
          <p:nvPr/>
        </p:nvGrpSpPr>
        <p:grpSpPr bwMode="auto">
          <a:xfrm rot="-2741164">
            <a:off x="7727950" y="1466851"/>
            <a:ext cx="1412875" cy="939800"/>
            <a:chOff x="79115" y="-11875"/>
            <a:chExt cx="1413164" cy="940684"/>
          </a:xfrm>
        </p:grpSpPr>
        <p:sp>
          <p:nvSpPr>
            <p:cNvPr id="143" name="Freeform 142"/>
            <p:cNvSpPr/>
            <p:nvPr/>
          </p:nvSpPr>
          <p:spPr>
            <a:xfrm>
              <a:off x="109134" y="-15000"/>
              <a:ext cx="1300428"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4" name="Text Box 27"/>
            <p:cNvSpPr txBox="1"/>
            <p:nvPr/>
          </p:nvSpPr>
          <p:spPr>
            <a:xfrm rot="1578766">
              <a:off x="79449" y="308421"/>
              <a:ext cx="1413164"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a good friend</a:t>
              </a:r>
              <a:endParaRPr lang="en-GB" sz="1100" dirty="0">
                <a:ea typeface="Calibri" panose="020F0502020204030204" pitchFamily="34" charset="0"/>
                <a:cs typeface="Times New Roman" panose="02020603050405020304" pitchFamily="18" charset="0"/>
              </a:endParaRPr>
            </a:p>
          </p:txBody>
        </p:sp>
      </p:grpSp>
      <p:sp>
        <p:nvSpPr>
          <p:cNvPr id="145" name="Freeform 144"/>
          <p:cNvSpPr/>
          <p:nvPr/>
        </p:nvSpPr>
        <p:spPr>
          <a:xfrm>
            <a:off x="328613" y="3673475"/>
            <a:ext cx="1298575"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6" name="Text Box 27"/>
          <p:cNvSpPr txBox="1"/>
          <p:nvPr/>
        </p:nvSpPr>
        <p:spPr>
          <a:xfrm rot="1999885">
            <a:off x="374650" y="4043363"/>
            <a:ext cx="1412875" cy="525462"/>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determined</a:t>
            </a:r>
            <a:endParaRPr lang="en-GB" sz="1100" dirty="0">
              <a:ea typeface="Calibri" panose="020F0502020204030204" pitchFamily="34" charset="0"/>
              <a:cs typeface="Times New Roman" panose="02020603050405020304" pitchFamily="18" charset="0"/>
            </a:endParaRPr>
          </a:p>
        </p:txBody>
      </p:sp>
      <p:grpSp>
        <p:nvGrpSpPr>
          <p:cNvPr id="28691" name="Group 146"/>
          <p:cNvGrpSpPr>
            <a:grpSpLocks/>
          </p:cNvGrpSpPr>
          <p:nvPr/>
        </p:nvGrpSpPr>
        <p:grpSpPr bwMode="auto">
          <a:xfrm>
            <a:off x="395288" y="5086350"/>
            <a:ext cx="1658937" cy="1028700"/>
            <a:chOff x="5759227" y="919630"/>
            <a:chExt cx="1660471" cy="1029974"/>
          </a:xfrm>
        </p:grpSpPr>
        <p:sp>
          <p:nvSpPr>
            <p:cNvPr id="148" name="Freeform 147"/>
            <p:cNvSpPr/>
            <p:nvPr/>
          </p:nvSpPr>
          <p:spPr>
            <a:xfrm>
              <a:off x="5759227" y="919630"/>
              <a:ext cx="1299776" cy="94096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9" name="Text Box 27"/>
            <p:cNvSpPr txBox="1"/>
            <p:nvPr/>
          </p:nvSpPr>
          <p:spPr>
            <a:xfrm rot="1999885">
              <a:off x="6007106" y="1423491"/>
              <a:ext cx="1412592" cy="526113"/>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curious</a:t>
              </a:r>
              <a:endParaRPr lang="en-GB" sz="1100" dirty="0">
                <a:ea typeface="Calibri" panose="020F0502020204030204" pitchFamily="34" charset="0"/>
                <a:cs typeface="Times New Roman" panose="02020603050405020304" pitchFamily="18" charset="0"/>
              </a:endParaRPr>
            </a:p>
          </p:txBody>
        </p:sp>
      </p:grpSp>
      <p:grpSp>
        <p:nvGrpSpPr>
          <p:cNvPr id="28692" name="Group 149"/>
          <p:cNvGrpSpPr>
            <a:grpSpLocks/>
          </p:cNvGrpSpPr>
          <p:nvPr/>
        </p:nvGrpSpPr>
        <p:grpSpPr bwMode="auto">
          <a:xfrm rot="567327">
            <a:off x="7843838" y="2354263"/>
            <a:ext cx="1412875" cy="939800"/>
            <a:chOff x="-598494" y="340381"/>
            <a:chExt cx="1413164" cy="940684"/>
          </a:xfrm>
        </p:grpSpPr>
        <p:sp>
          <p:nvSpPr>
            <p:cNvPr id="151" name="Freeform 150"/>
            <p:cNvSpPr/>
            <p:nvPr/>
          </p:nvSpPr>
          <p:spPr>
            <a:xfrm>
              <a:off x="-533502" y="339076"/>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52" name="Text Box 27"/>
            <p:cNvSpPr txBox="1"/>
            <p:nvPr/>
          </p:nvSpPr>
          <p:spPr>
            <a:xfrm rot="1999885">
              <a:off x="-601116" y="639185"/>
              <a:ext cx="1413164" cy="52436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Have a go!</a:t>
              </a:r>
              <a:endParaRPr lang="en-GB" sz="1100" dirty="0">
                <a:ea typeface="Calibri" panose="020F0502020204030204" pitchFamily="34" charset="0"/>
                <a:cs typeface="Times New Roman" panose="02020603050405020304" pitchFamily="18" charset="0"/>
              </a:endParaRPr>
            </a:p>
          </p:txBody>
        </p:sp>
      </p:grpSp>
      <p:grpSp>
        <p:nvGrpSpPr>
          <p:cNvPr id="28693" name="Group 152"/>
          <p:cNvGrpSpPr>
            <a:grpSpLocks/>
          </p:cNvGrpSpPr>
          <p:nvPr/>
        </p:nvGrpSpPr>
        <p:grpSpPr bwMode="auto">
          <a:xfrm rot="-1002328">
            <a:off x="638175" y="1036638"/>
            <a:ext cx="1412875" cy="939800"/>
            <a:chOff x="-598494" y="340381"/>
            <a:chExt cx="1413164" cy="940684"/>
          </a:xfrm>
        </p:grpSpPr>
        <p:sp>
          <p:nvSpPr>
            <p:cNvPr id="154" name="Freeform 153"/>
            <p:cNvSpPr/>
            <p:nvPr/>
          </p:nvSpPr>
          <p:spPr>
            <a:xfrm>
              <a:off x="-530838" y="338555"/>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55" name="Text Box 27"/>
            <p:cNvSpPr txBox="1"/>
            <p:nvPr/>
          </p:nvSpPr>
          <p:spPr>
            <a:xfrm rot="1999885">
              <a:off x="-598351" y="636510"/>
              <a:ext cx="1413164" cy="52436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Ask questions</a:t>
              </a:r>
              <a:endParaRPr lang="en-GB" sz="1100" dirty="0">
                <a:ea typeface="Calibri" panose="020F0502020204030204" pitchFamily="34" charset="0"/>
                <a:cs typeface="Times New Roman" panose="02020603050405020304" pitchFamily="18" charset="0"/>
              </a:endParaRPr>
            </a:p>
          </p:txBody>
        </p:sp>
      </p:grpSp>
      <p:grpSp>
        <p:nvGrpSpPr>
          <p:cNvPr id="28694" name="Group 155"/>
          <p:cNvGrpSpPr>
            <a:grpSpLocks/>
          </p:cNvGrpSpPr>
          <p:nvPr/>
        </p:nvGrpSpPr>
        <p:grpSpPr bwMode="auto">
          <a:xfrm rot="-1181502">
            <a:off x="7578725" y="4497388"/>
            <a:ext cx="1412875" cy="939800"/>
            <a:chOff x="-598494" y="340381"/>
            <a:chExt cx="1413164" cy="940684"/>
          </a:xfrm>
        </p:grpSpPr>
        <p:sp>
          <p:nvSpPr>
            <p:cNvPr id="157" name="Freeform 156"/>
            <p:cNvSpPr/>
            <p:nvPr/>
          </p:nvSpPr>
          <p:spPr>
            <a:xfrm>
              <a:off x="-530222" y="337609"/>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58" name="Text Box 27"/>
            <p:cNvSpPr txBox="1"/>
            <p:nvPr/>
          </p:nvSpPr>
          <p:spPr>
            <a:xfrm rot="1999885">
              <a:off x="-599406" y="635972"/>
              <a:ext cx="1413164" cy="52436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Resilience</a:t>
              </a:r>
              <a:endParaRPr lang="en-GB" sz="1100" dirty="0">
                <a:ea typeface="Calibri" panose="020F0502020204030204" pitchFamily="34" charset="0"/>
                <a:cs typeface="Times New Roman" panose="02020603050405020304" pitchFamily="18" charset="0"/>
              </a:endParaRPr>
            </a:p>
          </p:txBody>
        </p:sp>
      </p:grpSp>
      <p:grpSp>
        <p:nvGrpSpPr>
          <p:cNvPr id="28695" name="Group 158"/>
          <p:cNvGrpSpPr>
            <a:grpSpLocks/>
          </p:cNvGrpSpPr>
          <p:nvPr/>
        </p:nvGrpSpPr>
        <p:grpSpPr bwMode="auto">
          <a:xfrm rot="-3005350">
            <a:off x="5227637" y="417513"/>
            <a:ext cx="1412875" cy="939800"/>
            <a:chOff x="1586230" y="-1881075"/>
            <a:chExt cx="1413164" cy="940684"/>
          </a:xfrm>
        </p:grpSpPr>
        <p:sp>
          <p:nvSpPr>
            <p:cNvPr id="160" name="Freeform 159"/>
            <p:cNvSpPr/>
            <p:nvPr/>
          </p:nvSpPr>
          <p:spPr>
            <a:xfrm>
              <a:off x="1654973" y="-1884554"/>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61" name="Text Box 27"/>
            <p:cNvSpPr txBox="1"/>
            <p:nvPr/>
          </p:nvSpPr>
          <p:spPr>
            <a:xfrm rot="1999885">
              <a:off x="1586390" y="-1586043"/>
              <a:ext cx="1413164" cy="52436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Cooperation</a:t>
              </a:r>
              <a:endParaRPr lang="en-GB" sz="1100" dirty="0">
                <a:ea typeface="Calibri" panose="020F0502020204030204" pitchFamily="34" charset="0"/>
                <a:cs typeface="Times New Roman" panose="02020603050405020304" pitchFamily="18" charset="0"/>
              </a:endParaRPr>
            </a:p>
          </p:txBody>
        </p:sp>
      </p:grpSp>
      <p:sp>
        <p:nvSpPr>
          <p:cNvPr id="162" name="Freeform 161"/>
          <p:cNvSpPr/>
          <p:nvPr/>
        </p:nvSpPr>
        <p:spPr>
          <a:xfrm rot="19971280">
            <a:off x="7677150" y="3819525"/>
            <a:ext cx="1300163"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63" name="Text Box 27"/>
          <p:cNvSpPr txBox="1"/>
          <p:nvPr/>
        </p:nvSpPr>
        <p:spPr>
          <a:xfrm rot="371165">
            <a:off x="7575550" y="4049713"/>
            <a:ext cx="1412875" cy="525462"/>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Excellent home learning</a:t>
            </a:r>
            <a:endParaRPr lang="en-GB" sz="1100" dirty="0">
              <a:ea typeface="Calibri" panose="020F0502020204030204" pitchFamily="34" charset="0"/>
              <a:cs typeface="Times New Roman" panose="02020603050405020304" pitchFamily="18" charset="0"/>
            </a:endParaRPr>
          </a:p>
        </p:txBody>
      </p:sp>
      <p:grpSp>
        <p:nvGrpSpPr>
          <p:cNvPr id="28698" name="Group 163"/>
          <p:cNvGrpSpPr>
            <a:grpSpLocks/>
          </p:cNvGrpSpPr>
          <p:nvPr/>
        </p:nvGrpSpPr>
        <p:grpSpPr bwMode="auto">
          <a:xfrm>
            <a:off x="1212850" y="471488"/>
            <a:ext cx="1412875" cy="939800"/>
            <a:chOff x="-2298697" y="-4744037"/>
            <a:chExt cx="1413164" cy="940684"/>
          </a:xfrm>
        </p:grpSpPr>
        <p:sp>
          <p:nvSpPr>
            <p:cNvPr id="165" name="Freeform 164"/>
            <p:cNvSpPr/>
            <p:nvPr/>
          </p:nvSpPr>
          <p:spPr>
            <a:xfrm>
              <a:off x="-2287582" y="-4744037"/>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66" name="Text Box 27"/>
            <p:cNvSpPr txBox="1"/>
            <p:nvPr/>
          </p:nvSpPr>
          <p:spPr>
            <a:xfrm rot="1999885">
              <a:off x="-2298697" y="-4354734"/>
              <a:ext cx="1413164"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Master a new skill</a:t>
              </a:r>
              <a:endParaRPr lang="en-GB" sz="1100" dirty="0">
                <a:ea typeface="Calibri" panose="020F0502020204030204" pitchFamily="34" charset="0"/>
                <a:cs typeface="Times New Roman" panose="02020603050405020304" pitchFamily="18" charset="0"/>
              </a:endParaRPr>
            </a:p>
          </p:txBody>
        </p:sp>
      </p:grpSp>
      <p:grpSp>
        <p:nvGrpSpPr>
          <p:cNvPr id="28699" name="Group 166"/>
          <p:cNvGrpSpPr>
            <a:grpSpLocks/>
          </p:cNvGrpSpPr>
          <p:nvPr/>
        </p:nvGrpSpPr>
        <p:grpSpPr bwMode="auto">
          <a:xfrm>
            <a:off x="4064000" y="417513"/>
            <a:ext cx="1412875" cy="939800"/>
            <a:chOff x="1542111" y="-9564324"/>
            <a:chExt cx="1413164" cy="940684"/>
          </a:xfrm>
        </p:grpSpPr>
        <p:sp>
          <p:nvSpPr>
            <p:cNvPr id="168" name="Freeform 167"/>
            <p:cNvSpPr/>
            <p:nvPr/>
          </p:nvSpPr>
          <p:spPr>
            <a:xfrm rot="19717393">
              <a:off x="1653259" y="-9564324"/>
              <a:ext cx="1300429"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69" name="Text Box 27"/>
            <p:cNvSpPr txBox="1"/>
            <p:nvPr/>
          </p:nvSpPr>
          <p:spPr>
            <a:xfrm rot="117278">
              <a:off x="1542111" y="-9252881"/>
              <a:ext cx="1413164" cy="5259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Aim high</a:t>
              </a:r>
              <a:endParaRPr lang="en-GB" sz="1100" dirty="0">
                <a:ea typeface="Calibri" panose="020F0502020204030204" pitchFamily="34" charset="0"/>
                <a:cs typeface="Times New Roman" panose="02020603050405020304" pitchFamily="18" charset="0"/>
              </a:endParaRPr>
            </a:p>
          </p:txBody>
        </p:sp>
      </p:grpSp>
      <p:grpSp>
        <p:nvGrpSpPr>
          <p:cNvPr id="28700" name="Group 169"/>
          <p:cNvGrpSpPr>
            <a:grpSpLocks/>
          </p:cNvGrpSpPr>
          <p:nvPr/>
        </p:nvGrpSpPr>
        <p:grpSpPr bwMode="auto">
          <a:xfrm>
            <a:off x="141288" y="2151063"/>
            <a:ext cx="1412875" cy="939800"/>
            <a:chOff x="-6857148" y="-3225308"/>
            <a:chExt cx="1413164" cy="940684"/>
          </a:xfrm>
        </p:grpSpPr>
        <p:sp>
          <p:nvSpPr>
            <p:cNvPr id="171" name="Freeform 170"/>
            <p:cNvSpPr/>
            <p:nvPr/>
          </p:nvSpPr>
          <p:spPr>
            <a:xfrm rot="19023901">
              <a:off x="-6811102" y="-3225308"/>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72" name="Text Box 27"/>
            <p:cNvSpPr txBox="1"/>
            <p:nvPr/>
          </p:nvSpPr>
          <p:spPr>
            <a:xfrm rot="21023786">
              <a:off x="-6857148" y="-2939289"/>
              <a:ext cx="1413164" cy="5259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US" sz="1100" dirty="0">
                  <a:latin typeface="Comic Sans MS" panose="030F0702030302020204" pitchFamily="66" charset="0"/>
                  <a:ea typeface="Calibri" panose="020F0502020204030204" pitchFamily="34" charset="0"/>
                  <a:cs typeface="Times New Roman" panose="02020603050405020304" pitchFamily="18" charset="0"/>
                </a:rPr>
                <a:t>Solve problems</a:t>
              </a:r>
              <a:endParaRPr lang="en-GB" sz="1100" dirty="0">
                <a:ea typeface="Calibri" panose="020F0502020204030204" pitchFamily="34" charset="0"/>
                <a:cs typeface="Times New Roman" panose="02020603050405020304" pitchFamily="18" charset="0"/>
              </a:endParaRPr>
            </a:p>
          </p:txBody>
        </p:sp>
      </p:grpSp>
      <p:grpSp>
        <p:nvGrpSpPr>
          <p:cNvPr id="28701" name="Group 172"/>
          <p:cNvGrpSpPr>
            <a:grpSpLocks/>
          </p:cNvGrpSpPr>
          <p:nvPr/>
        </p:nvGrpSpPr>
        <p:grpSpPr bwMode="auto">
          <a:xfrm rot="-2267215">
            <a:off x="7572375" y="5124450"/>
            <a:ext cx="1411288" cy="939800"/>
            <a:chOff x="2316931" y="-1238807"/>
            <a:chExt cx="1413164" cy="940684"/>
          </a:xfrm>
        </p:grpSpPr>
        <p:sp>
          <p:nvSpPr>
            <p:cNvPr id="174" name="Freeform 173"/>
            <p:cNvSpPr/>
            <p:nvPr/>
          </p:nvSpPr>
          <p:spPr>
            <a:xfrm rot="20050950">
              <a:off x="2362556" y="-1239138"/>
              <a:ext cx="130030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75" name="Text Box 27"/>
            <p:cNvSpPr txBox="1"/>
            <p:nvPr/>
          </p:nvSpPr>
          <p:spPr>
            <a:xfrm rot="450835">
              <a:off x="2318094" y="-955143"/>
              <a:ext cx="1413164"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US" sz="1100" dirty="0">
                  <a:latin typeface="Comic Sans MS" panose="030F0702030302020204" pitchFamily="66" charset="0"/>
                  <a:ea typeface="Calibri" panose="020F0502020204030204" pitchFamily="34" charset="0"/>
                  <a:cs typeface="Times New Roman" panose="02020603050405020304" pitchFamily="18" charset="0"/>
                </a:rPr>
                <a:t>Take pride</a:t>
              </a:r>
              <a:endParaRPr lang="en-GB" sz="1100" dirty="0">
                <a:ea typeface="Calibri" panose="020F0502020204030204" pitchFamily="34" charset="0"/>
                <a:cs typeface="Times New Roman" panose="02020603050405020304" pitchFamily="18" charset="0"/>
              </a:endParaRPr>
            </a:p>
          </p:txBody>
        </p:sp>
      </p:grpSp>
      <p:sp>
        <p:nvSpPr>
          <p:cNvPr id="176" name="Freeform 175"/>
          <p:cNvSpPr/>
          <p:nvPr/>
        </p:nvSpPr>
        <p:spPr>
          <a:xfrm rot="19806566">
            <a:off x="7916863" y="833438"/>
            <a:ext cx="1298575"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77" name="Text Box 27"/>
          <p:cNvSpPr txBox="1"/>
          <p:nvPr/>
        </p:nvSpPr>
        <p:spPr>
          <a:xfrm>
            <a:off x="7954963" y="1135063"/>
            <a:ext cx="1411287" cy="525462"/>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Challenge yourself</a:t>
            </a:r>
            <a:endParaRPr lang="en-GB" sz="1100" dirty="0">
              <a:ea typeface="Calibri" panose="020F0502020204030204" pitchFamily="34" charset="0"/>
              <a:cs typeface="Times New Roman" panose="02020603050405020304" pitchFamily="18" charset="0"/>
            </a:endParaRPr>
          </a:p>
        </p:txBody>
      </p:sp>
      <p:grpSp>
        <p:nvGrpSpPr>
          <p:cNvPr id="28704" name="Group 177"/>
          <p:cNvGrpSpPr>
            <a:grpSpLocks/>
          </p:cNvGrpSpPr>
          <p:nvPr/>
        </p:nvGrpSpPr>
        <p:grpSpPr bwMode="auto">
          <a:xfrm rot="-2884261">
            <a:off x="318294" y="4409282"/>
            <a:ext cx="1412875" cy="941387"/>
            <a:chOff x="15152" y="-11875"/>
            <a:chExt cx="1413164" cy="940684"/>
          </a:xfrm>
        </p:grpSpPr>
        <p:sp>
          <p:nvSpPr>
            <p:cNvPr id="179" name="Freeform 178"/>
            <p:cNvSpPr/>
            <p:nvPr/>
          </p:nvSpPr>
          <p:spPr>
            <a:xfrm>
              <a:off x="107369" y="-15613"/>
              <a:ext cx="1298841" cy="940685"/>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80" name="Text Box 27"/>
            <p:cNvSpPr txBox="1"/>
            <p:nvPr/>
          </p:nvSpPr>
          <p:spPr>
            <a:xfrm rot="1578766">
              <a:off x="18188" y="285959"/>
              <a:ext cx="1413164" cy="52507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Use kind words</a:t>
              </a:r>
              <a:endParaRPr lang="en-GB" sz="1100" dirty="0">
                <a:ea typeface="Calibri" panose="020F0502020204030204" pitchFamily="34" charset="0"/>
                <a:cs typeface="Times New Roman" panose="02020603050405020304" pitchFamily="18"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905847" y="4066533"/>
            <a:ext cx="2581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Ms Perry </a:t>
            </a:r>
          </a:p>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Teacher</a:t>
            </a:r>
          </a:p>
          <a:p>
            <a:pPr algn="ctr">
              <a:lnSpc>
                <a:spcPct val="100000"/>
              </a:lnSpc>
              <a:spcBef>
                <a:spcPct val="0"/>
              </a:spcBef>
              <a:buFontTx/>
              <a:buNone/>
            </a:pPr>
            <a:endParaRPr lang="en-GB" altLang="en-US" sz="3200" dirty="0">
              <a:solidFill>
                <a:schemeClr val="tx1"/>
              </a:solidFill>
              <a:latin typeface="Kinetic Letters" panose="00000500000000000000" pitchFamily="50" charset="0"/>
              <a:cs typeface="Arial" panose="020B0604020202020204" pitchFamily="34" charset="0"/>
            </a:endParaRPr>
          </a:p>
        </p:txBody>
      </p:sp>
      <p:sp>
        <p:nvSpPr>
          <p:cNvPr id="11267" name="Rectangle 1"/>
          <p:cNvSpPr>
            <a:spLocks noChangeArrowheads="1"/>
          </p:cNvSpPr>
          <p:nvPr/>
        </p:nvSpPr>
        <p:spPr bwMode="auto">
          <a:xfrm>
            <a:off x="2639054" y="569913"/>
            <a:ext cx="344838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6600" b="1" dirty="0">
                <a:solidFill>
                  <a:srgbClr val="00A7E6"/>
                </a:solidFill>
                <a:latin typeface="Kinetic Letters" panose="00000500000000000000" pitchFamily="50" charset="0"/>
                <a:cs typeface="Arial" panose="020B0604020202020204" pitchFamily="34" charset="0"/>
              </a:rPr>
              <a:t>Who are we?</a:t>
            </a:r>
          </a:p>
        </p:txBody>
      </p:sp>
      <p:sp>
        <p:nvSpPr>
          <p:cNvPr id="11269" name="TextBox 2"/>
          <p:cNvSpPr txBox="1">
            <a:spLocks noChangeArrowheads="1"/>
          </p:cNvSpPr>
          <p:nvPr/>
        </p:nvSpPr>
        <p:spPr bwMode="auto">
          <a:xfrm>
            <a:off x="5774904" y="4066533"/>
            <a:ext cx="20972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Miss Sherwood</a:t>
            </a:r>
          </a:p>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TA</a:t>
            </a:r>
          </a:p>
          <a:p>
            <a:pPr algn="ctr">
              <a:lnSpc>
                <a:spcPct val="100000"/>
              </a:lnSpc>
              <a:spcBef>
                <a:spcPct val="0"/>
              </a:spcBef>
              <a:buFontTx/>
              <a:buNone/>
            </a:pPr>
            <a:endParaRPr lang="en-GB" altLang="en-US" sz="3200" dirty="0">
              <a:solidFill>
                <a:schemeClr val="tx1"/>
              </a:solidFill>
              <a:latin typeface="Kinetic Letters" panose="00000500000000000000" pitchFamily="50" charset="0"/>
              <a:cs typeface="Arial" panose="020B0604020202020204" pitchFamily="34" charset="0"/>
            </a:endParaRPr>
          </a:p>
        </p:txBody>
      </p:sp>
      <p:pic>
        <p:nvPicPr>
          <p:cNvPr id="7" name="Picture 2" descr="IMG_517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457" y="1647040"/>
            <a:ext cx="2044643" cy="22835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p:cNvSpPr txBox="1">
            <a:spLocks noChangeArrowheads="1"/>
          </p:cNvSpPr>
          <p:nvPr/>
        </p:nvSpPr>
        <p:spPr bwMode="auto">
          <a:xfrm>
            <a:off x="3247417" y="4066533"/>
            <a:ext cx="2581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Mrs Forward</a:t>
            </a:r>
          </a:p>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Teacher</a:t>
            </a:r>
          </a:p>
          <a:p>
            <a:pPr algn="ctr">
              <a:lnSpc>
                <a:spcPct val="100000"/>
              </a:lnSpc>
              <a:spcBef>
                <a:spcPct val="0"/>
              </a:spcBef>
              <a:buFontTx/>
              <a:buNone/>
            </a:pPr>
            <a:endParaRPr lang="en-GB" altLang="en-US" sz="3200" dirty="0">
              <a:solidFill>
                <a:schemeClr val="tx1"/>
              </a:solidFill>
              <a:latin typeface="Kinetic Letters" panose="00000500000000000000" pitchFamily="50" charset="0"/>
              <a:cs typeface="Arial" panose="020B0604020202020204" pitchFamily="34" charset="0"/>
            </a:endParaRPr>
          </a:p>
        </p:txBody>
      </p:sp>
      <p:pic>
        <p:nvPicPr>
          <p:cNvPr id="2" name="Picture 1"/>
          <p:cNvPicPr>
            <a:picLocks noChangeAspect="1"/>
          </p:cNvPicPr>
          <p:nvPr/>
        </p:nvPicPr>
        <p:blipFill rotWithShape="1">
          <a:blip r:embed="rId3"/>
          <a:srcRect l="15655" t="20209" r="19854" b="26224"/>
          <a:stretch/>
        </p:blipFill>
        <p:spPr>
          <a:xfrm>
            <a:off x="5876365" y="1695474"/>
            <a:ext cx="2022689" cy="2238124"/>
          </a:xfrm>
          <a:prstGeom prst="rect">
            <a:avLst/>
          </a:prstGeom>
        </p:spPr>
      </p:pic>
      <p:pic>
        <p:nvPicPr>
          <p:cNvPr id="4" name="Picture 3">
            <a:extLst>
              <a:ext uri="{FF2B5EF4-FFF2-40B4-BE49-F238E27FC236}">
                <a16:creationId xmlns:a16="http://schemas.microsoft.com/office/drawing/2014/main" id="{E6DF0BEE-E0EC-4E80-BEBE-AB7C397A8F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79" t="24641" r="40704" b="19548"/>
          <a:stretch/>
        </p:blipFill>
        <p:spPr>
          <a:xfrm rot="5400000">
            <a:off x="3429896" y="1838319"/>
            <a:ext cx="2216315" cy="19524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667153"/>
            <a:ext cx="8220075" cy="994306"/>
          </a:xfrm>
        </p:spPr>
        <p:txBody>
          <a:bodyPr/>
          <a:lstStyle/>
          <a:p>
            <a:r>
              <a:rPr lang="en-GB" altLang="en-US" sz="6600" dirty="0">
                <a:solidFill>
                  <a:srgbClr val="00B0F0"/>
                </a:solidFill>
                <a:latin typeface="Kinetic Letters" panose="00000500000000000000" pitchFamily="50" charset="0"/>
              </a:rPr>
              <a:t>Inside our Classroom</a:t>
            </a:r>
            <a:br>
              <a:rPr lang="en-GB" altLang="en-US" dirty="0">
                <a:solidFill>
                  <a:srgbClr val="00B0F0"/>
                </a:solidFill>
                <a:latin typeface="Kinetic Letters" panose="00000500000000000000" pitchFamily="50" charset="0"/>
              </a:rPr>
            </a:br>
            <a:endParaRPr lang="en-GB" dirty="0"/>
          </a:p>
        </p:txBody>
      </p:sp>
      <p:pic>
        <p:nvPicPr>
          <p:cNvPr id="4" name="Picture 3">
            <a:extLst>
              <a:ext uri="{FF2B5EF4-FFF2-40B4-BE49-F238E27FC236}">
                <a16:creationId xmlns:a16="http://schemas.microsoft.com/office/drawing/2014/main" id="{9FE2F616-2181-46D3-8A36-359C10714A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159" t="2709" r="19481" b="2189"/>
          <a:stretch/>
        </p:blipFill>
        <p:spPr>
          <a:xfrm rot="5400000">
            <a:off x="3138129" y="3474402"/>
            <a:ext cx="2512381" cy="2920510"/>
          </a:xfrm>
          <a:prstGeom prst="rect">
            <a:avLst/>
          </a:prstGeom>
        </p:spPr>
      </p:pic>
      <p:pic>
        <p:nvPicPr>
          <p:cNvPr id="6" name="Picture 5">
            <a:extLst>
              <a:ext uri="{FF2B5EF4-FFF2-40B4-BE49-F238E27FC236}">
                <a16:creationId xmlns:a16="http://schemas.microsoft.com/office/drawing/2014/main" id="{3FDE41B6-F5B6-4CCB-81C1-213C3D80D8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42" t="2082" r="6859" b="7460"/>
          <a:stretch/>
        </p:blipFill>
        <p:spPr>
          <a:xfrm>
            <a:off x="661384" y="1466317"/>
            <a:ext cx="3142694" cy="2502502"/>
          </a:xfrm>
          <a:prstGeom prst="rect">
            <a:avLst/>
          </a:prstGeom>
        </p:spPr>
      </p:pic>
      <p:pic>
        <p:nvPicPr>
          <p:cNvPr id="8" name="Picture 7">
            <a:extLst>
              <a:ext uri="{FF2B5EF4-FFF2-40B4-BE49-F238E27FC236}">
                <a16:creationId xmlns:a16="http://schemas.microsoft.com/office/drawing/2014/main" id="{23A94489-8384-4EC5-8D3F-BE5843A923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0" r="11177" b="11360"/>
          <a:stretch/>
        </p:blipFill>
        <p:spPr>
          <a:xfrm>
            <a:off x="4984562" y="1346470"/>
            <a:ext cx="3409025" cy="2640105"/>
          </a:xfrm>
          <a:prstGeom prst="rect">
            <a:avLst/>
          </a:prstGeom>
        </p:spPr>
      </p:pic>
    </p:spTree>
    <p:extLst>
      <p:ext uri="{BB962C8B-B14F-4D97-AF65-F5344CB8AC3E}">
        <p14:creationId xmlns:p14="http://schemas.microsoft.com/office/powerpoint/2010/main" val="176167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3363" y="497407"/>
            <a:ext cx="8667750" cy="993775"/>
          </a:xfrm>
          <a:prstGeom prst="roundRect">
            <a:avLst>
              <a:gd name="adj" fmla="val 9639"/>
            </a:avLst>
          </a:prstGeom>
        </p:spPr>
        <p:txBody>
          <a:bodyPr/>
          <a:lst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algn="ctr"/>
            <a:r>
              <a:rPr lang="en-GB" altLang="en-US" sz="6600" dirty="0">
                <a:solidFill>
                  <a:srgbClr val="00B0F0"/>
                </a:solidFill>
                <a:latin typeface="Kinetic Letters" panose="00000500000000000000" pitchFamily="50" charset="0"/>
              </a:rPr>
              <a:t>Daily Timetable</a:t>
            </a:r>
          </a:p>
        </p:txBody>
      </p:sp>
      <p:sp>
        <p:nvSpPr>
          <p:cNvPr id="3" name="Rectangle 4"/>
          <p:cNvSpPr>
            <a:spLocks noChangeArrowheads="1"/>
          </p:cNvSpPr>
          <p:nvPr/>
        </p:nvSpPr>
        <p:spPr bwMode="auto">
          <a:xfrm>
            <a:off x="740323" y="1295291"/>
            <a:ext cx="7653830" cy="437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marL="457200" lvl="1" indent="0" algn="just">
              <a:lnSpc>
                <a:spcPct val="100000"/>
              </a:lnSpc>
              <a:buNone/>
            </a:pPr>
            <a:r>
              <a:rPr lang="en-GB" altLang="en-US" sz="1900" dirty="0">
                <a:solidFill>
                  <a:schemeClr val="tx1"/>
                </a:solidFill>
                <a:latin typeface="Kinetic Letters" panose="00000500000000000000" pitchFamily="50" charset="0"/>
                <a:cs typeface="Arial" panose="020B0604020202020204" pitchFamily="34" charset="0"/>
              </a:rPr>
              <a:t>8:30- 9: </a:t>
            </a:r>
            <a:r>
              <a:rPr lang="en-GB" altLang="en-US" sz="1900" b="1" dirty="0">
                <a:solidFill>
                  <a:schemeClr val="tx1"/>
                </a:solidFill>
                <a:latin typeface="Kinetic Letters" panose="00000500000000000000" pitchFamily="50" charset="0"/>
                <a:cs typeface="Arial" panose="020B0604020202020204" pitchFamily="34" charset="0"/>
              </a:rPr>
              <a:t>Children begin to come in and do some morning activities as well as complete the register</a:t>
            </a:r>
            <a:r>
              <a:rPr lang="en-GB" altLang="en-US" sz="1900" dirty="0">
                <a:solidFill>
                  <a:schemeClr val="tx1"/>
                </a:solidFill>
                <a:latin typeface="Kinetic Letters" panose="00000500000000000000" pitchFamily="50" charset="0"/>
                <a:cs typeface="Arial" panose="020B0604020202020204" pitchFamily="34" charset="0"/>
              </a:rPr>
              <a:t>.</a:t>
            </a:r>
          </a:p>
          <a:p>
            <a:pPr marL="457200" lvl="1" indent="0" algn="just">
              <a:lnSpc>
                <a:spcPct val="100000"/>
              </a:lnSpc>
              <a:buNone/>
            </a:pPr>
            <a:r>
              <a:rPr lang="en-GB" altLang="en-US" sz="1900" dirty="0">
                <a:solidFill>
                  <a:schemeClr val="tx1"/>
                </a:solidFill>
                <a:latin typeface="Kinetic Letters" panose="00000500000000000000" pitchFamily="50" charset="0"/>
                <a:cs typeface="Arial" panose="020B0604020202020204" pitchFamily="34" charset="0"/>
              </a:rPr>
              <a:t>9- 9:35: </a:t>
            </a:r>
            <a:r>
              <a:rPr lang="en-GB" altLang="en-US" sz="1900" b="1" dirty="0">
                <a:solidFill>
                  <a:schemeClr val="tx1"/>
                </a:solidFill>
                <a:latin typeface="Kinetic Letters" panose="00000500000000000000" pitchFamily="50" charset="0"/>
                <a:cs typeface="Arial" panose="020B0604020202020204" pitchFamily="34" charset="0"/>
              </a:rPr>
              <a:t>Phonics</a:t>
            </a:r>
            <a:r>
              <a:rPr lang="en-GB" altLang="en-US" sz="1900" dirty="0">
                <a:solidFill>
                  <a:schemeClr val="tx1"/>
                </a:solidFill>
                <a:latin typeface="Kinetic Letters" panose="00000500000000000000" pitchFamily="50" charset="0"/>
                <a:cs typeface="Arial" panose="020B0604020202020204" pitchFamily="34" charset="0"/>
              </a:rPr>
              <a:t> </a:t>
            </a:r>
          </a:p>
          <a:p>
            <a:pPr marL="457200" lvl="1" indent="0" algn="just">
              <a:lnSpc>
                <a:spcPct val="100000"/>
              </a:lnSpc>
              <a:buNone/>
            </a:pPr>
            <a:r>
              <a:rPr lang="en-GB" altLang="en-US" sz="1900" dirty="0">
                <a:solidFill>
                  <a:schemeClr val="tx1"/>
                </a:solidFill>
                <a:latin typeface="Kinetic Letters" panose="00000500000000000000" pitchFamily="50" charset="0"/>
                <a:cs typeface="Arial" panose="020B0604020202020204" pitchFamily="34" charset="0"/>
              </a:rPr>
              <a:t>9:35- 10:20: </a:t>
            </a:r>
            <a:r>
              <a:rPr lang="en-GB" altLang="en-US" sz="1900" b="1" dirty="0">
                <a:solidFill>
                  <a:schemeClr val="tx1"/>
                </a:solidFill>
                <a:latin typeface="Kinetic Letters" panose="00000500000000000000" pitchFamily="50" charset="0"/>
                <a:cs typeface="Arial" panose="020B0604020202020204" pitchFamily="34" charset="0"/>
              </a:rPr>
              <a:t>English</a:t>
            </a:r>
            <a:r>
              <a:rPr lang="en-GB" altLang="en-US" sz="1900" dirty="0">
                <a:solidFill>
                  <a:schemeClr val="tx1"/>
                </a:solidFill>
                <a:latin typeface="Kinetic Letters" panose="00000500000000000000" pitchFamily="50" charset="0"/>
                <a:cs typeface="Arial" panose="020B0604020202020204" pitchFamily="34" charset="0"/>
              </a:rPr>
              <a:t> </a:t>
            </a:r>
          </a:p>
          <a:p>
            <a:pPr marL="457200" lvl="1" indent="0" algn="just">
              <a:lnSpc>
                <a:spcPct val="100000"/>
              </a:lnSpc>
              <a:buNone/>
            </a:pPr>
            <a:r>
              <a:rPr lang="en-GB" altLang="en-US" sz="1900" dirty="0">
                <a:solidFill>
                  <a:schemeClr val="tx1"/>
                </a:solidFill>
                <a:latin typeface="Kinetic Letters" panose="00000500000000000000" pitchFamily="50" charset="0"/>
                <a:cs typeface="Arial" panose="020B0604020202020204" pitchFamily="34" charset="0"/>
              </a:rPr>
              <a:t>10:20- 10:30: </a:t>
            </a:r>
            <a:r>
              <a:rPr lang="en-GB" altLang="en-US" sz="1900" b="1" dirty="0">
                <a:solidFill>
                  <a:schemeClr val="tx1"/>
                </a:solidFill>
                <a:latin typeface="Kinetic Letters" panose="00000500000000000000" pitchFamily="50" charset="0"/>
                <a:cs typeface="Arial" panose="020B0604020202020204" pitchFamily="34" charset="0"/>
              </a:rPr>
              <a:t>Snack and a story in the classroom</a:t>
            </a:r>
          </a:p>
          <a:p>
            <a:pPr marL="457200" lvl="1" indent="0" algn="just">
              <a:lnSpc>
                <a:spcPct val="100000"/>
              </a:lnSpc>
              <a:buNone/>
            </a:pPr>
            <a:r>
              <a:rPr lang="en-GB" altLang="en-US" sz="1900" dirty="0">
                <a:solidFill>
                  <a:schemeClr val="tx1"/>
                </a:solidFill>
                <a:latin typeface="Kinetic Letters" panose="00000500000000000000" pitchFamily="50" charset="0"/>
                <a:cs typeface="Arial" panose="020B0604020202020204" pitchFamily="34" charset="0"/>
              </a:rPr>
              <a:t>10:30- 10:50: </a:t>
            </a:r>
            <a:r>
              <a:rPr lang="en-GB" altLang="en-US" sz="1900" b="1" dirty="0">
                <a:solidFill>
                  <a:schemeClr val="tx1"/>
                </a:solidFill>
                <a:latin typeface="Kinetic Letters" panose="00000500000000000000" pitchFamily="50" charset="0"/>
                <a:cs typeface="Arial" panose="020B0604020202020204" pitchFamily="34" charset="0"/>
              </a:rPr>
              <a:t>Break time</a:t>
            </a:r>
          </a:p>
          <a:p>
            <a:pPr marL="457200" lvl="1" indent="0" algn="just">
              <a:lnSpc>
                <a:spcPct val="100000"/>
              </a:lnSpc>
              <a:buNone/>
            </a:pPr>
            <a:r>
              <a:rPr lang="en-GB" altLang="en-US" sz="1900" dirty="0">
                <a:solidFill>
                  <a:schemeClr val="tx1"/>
                </a:solidFill>
                <a:latin typeface="Kinetic Letters" panose="00000500000000000000" pitchFamily="50" charset="0"/>
                <a:cs typeface="Arial" panose="020B0604020202020204" pitchFamily="34" charset="0"/>
              </a:rPr>
              <a:t>10:50- 12:05: </a:t>
            </a:r>
            <a:r>
              <a:rPr lang="en-GB" altLang="en-US" sz="1900" b="1" dirty="0">
                <a:solidFill>
                  <a:schemeClr val="tx1"/>
                </a:solidFill>
                <a:latin typeface="Kinetic Letters" panose="00000500000000000000" pitchFamily="50" charset="0"/>
                <a:cs typeface="Arial" panose="020B0604020202020204" pitchFamily="34" charset="0"/>
              </a:rPr>
              <a:t>Maths</a:t>
            </a:r>
            <a:r>
              <a:rPr lang="en-GB" altLang="en-US" sz="1900" dirty="0">
                <a:solidFill>
                  <a:schemeClr val="tx1"/>
                </a:solidFill>
                <a:latin typeface="Kinetic Letters" panose="00000500000000000000" pitchFamily="50" charset="0"/>
                <a:cs typeface="Arial" panose="020B0604020202020204" pitchFamily="34" charset="0"/>
              </a:rPr>
              <a:t> </a:t>
            </a:r>
          </a:p>
          <a:p>
            <a:pPr marL="457200" lvl="1" indent="0" algn="just">
              <a:lnSpc>
                <a:spcPct val="100000"/>
              </a:lnSpc>
              <a:buNone/>
            </a:pPr>
            <a:r>
              <a:rPr lang="en-GB" altLang="en-US" sz="1900" dirty="0">
                <a:solidFill>
                  <a:schemeClr val="tx1"/>
                </a:solidFill>
                <a:latin typeface="Kinetic Letters" panose="00000500000000000000" pitchFamily="50" charset="0"/>
                <a:cs typeface="Arial" panose="020B0604020202020204" pitchFamily="34" charset="0"/>
              </a:rPr>
              <a:t>12:05- 1: </a:t>
            </a:r>
            <a:r>
              <a:rPr lang="en-GB" altLang="en-US" sz="1900" b="1" dirty="0">
                <a:solidFill>
                  <a:schemeClr val="tx1"/>
                </a:solidFill>
                <a:latin typeface="Kinetic Letters" panose="00000500000000000000" pitchFamily="50" charset="0"/>
                <a:cs typeface="Arial" panose="020B0604020202020204" pitchFamily="34" charset="0"/>
              </a:rPr>
              <a:t>Lunch</a:t>
            </a:r>
          </a:p>
          <a:p>
            <a:pPr marL="457200" lvl="1" indent="0" algn="just">
              <a:lnSpc>
                <a:spcPct val="100000"/>
              </a:lnSpc>
              <a:buNone/>
            </a:pPr>
            <a:r>
              <a:rPr lang="en-GB" altLang="en-US" sz="1900" dirty="0">
                <a:solidFill>
                  <a:schemeClr val="tx1"/>
                </a:solidFill>
                <a:latin typeface="Kinetic Letters" panose="00000500000000000000" pitchFamily="50" charset="0"/>
                <a:cs typeface="Arial" panose="020B0604020202020204" pitchFamily="34" charset="0"/>
              </a:rPr>
              <a:t>1- 2:30: </a:t>
            </a:r>
            <a:r>
              <a:rPr lang="en-GB" altLang="en-US" sz="1900" b="1" dirty="0">
                <a:solidFill>
                  <a:schemeClr val="tx1"/>
                </a:solidFill>
                <a:latin typeface="Kinetic Letters" panose="00000500000000000000" pitchFamily="50" charset="0"/>
                <a:cs typeface="Arial" panose="020B0604020202020204" pitchFamily="34" charset="0"/>
              </a:rPr>
              <a:t>Topic work </a:t>
            </a:r>
          </a:p>
          <a:p>
            <a:pPr marL="457200" lvl="1" indent="0" algn="just">
              <a:lnSpc>
                <a:spcPct val="100000"/>
              </a:lnSpc>
              <a:buNone/>
            </a:pPr>
            <a:r>
              <a:rPr lang="en-GB" altLang="en-US" sz="1900" dirty="0">
                <a:solidFill>
                  <a:schemeClr val="tx1"/>
                </a:solidFill>
                <a:latin typeface="Kinetic Letters" panose="00000500000000000000" pitchFamily="50" charset="0"/>
                <a:cs typeface="Arial" panose="020B0604020202020204" pitchFamily="34" charset="0"/>
              </a:rPr>
              <a:t>2:30: </a:t>
            </a:r>
            <a:r>
              <a:rPr lang="en-GB" altLang="en-US" sz="1900" b="1" dirty="0">
                <a:solidFill>
                  <a:schemeClr val="tx1"/>
                </a:solidFill>
                <a:latin typeface="Kinetic Letters" panose="00000500000000000000" pitchFamily="50" charset="0"/>
                <a:cs typeface="Arial" panose="020B0604020202020204" pitchFamily="34" charset="0"/>
              </a:rPr>
              <a:t>Collective Worship</a:t>
            </a:r>
          </a:p>
          <a:p>
            <a:pPr marL="457200" lvl="1" indent="0" algn="just">
              <a:lnSpc>
                <a:spcPct val="100000"/>
              </a:lnSpc>
              <a:buNone/>
            </a:pPr>
            <a:r>
              <a:rPr lang="en-GB" altLang="en-US" sz="1900" dirty="0">
                <a:solidFill>
                  <a:schemeClr val="tx1"/>
                </a:solidFill>
                <a:latin typeface="Kinetic Letters" panose="00000500000000000000" pitchFamily="50" charset="0"/>
                <a:cs typeface="Arial" panose="020B0604020202020204" pitchFamily="34" charset="0"/>
              </a:rPr>
              <a:t>3:20- </a:t>
            </a:r>
            <a:r>
              <a:rPr lang="en-GB" altLang="en-US" sz="1900" b="1" dirty="0">
                <a:solidFill>
                  <a:schemeClr val="tx1"/>
                </a:solidFill>
                <a:latin typeface="Kinetic Letters" panose="00000500000000000000" pitchFamily="50" charset="0"/>
                <a:cs typeface="Arial" panose="020B0604020202020204" pitchFamily="34" charset="0"/>
              </a:rPr>
              <a:t>Home Time</a:t>
            </a:r>
          </a:p>
          <a:p>
            <a:pPr algn="just">
              <a:lnSpc>
                <a:spcPct val="100000"/>
              </a:lnSpc>
            </a:pPr>
            <a:r>
              <a:rPr lang="en-GB" altLang="en-US" sz="2000" dirty="0">
                <a:solidFill>
                  <a:schemeClr val="tx1"/>
                </a:solidFill>
                <a:latin typeface="Kinetic Letters" panose="00000500000000000000" pitchFamily="50" charset="0"/>
                <a:cs typeface="Arial" panose="020B0604020202020204" pitchFamily="34" charset="0"/>
              </a:rPr>
              <a:t>PE Days – Tuesday and Wednesday.- Please wear PE kits</a:t>
            </a:r>
          </a:p>
        </p:txBody>
      </p:sp>
    </p:spTree>
    <p:extLst>
      <p:ext uri="{BB962C8B-B14F-4D97-AF65-F5344CB8AC3E}">
        <p14:creationId xmlns:p14="http://schemas.microsoft.com/office/powerpoint/2010/main" val="321761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3363" y="497407"/>
            <a:ext cx="8667750" cy="993775"/>
          </a:xfrm>
        </p:spPr>
        <p:txBody>
          <a:bodyPr/>
          <a:lstStyle/>
          <a:p>
            <a:pPr algn="ctr"/>
            <a:r>
              <a:rPr lang="en-GB" altLang="en-US" sz="6600" dirty="0">
                <a:solidFill>
                  <a:srgbClr val="00B0F0"/>
                </a:solidFill>
                <a:latin typeface="Kinetic Letters" panose="00000500000000000000" pitchFamily="50" charset="0"/>
              </a:rPr>
              <a:t>Positive Reinforcement</a:t>
            </a:r>
          </a:p>
        </p:txBody>
      </p:sp>
      <p:sp>
        <p:nvSpPr>
          <p:cNvPr id="12291" name="Rectangle 2"/>
          <p:cNvSpPr>
            <a:spLocks noChangeArrowheads="1"/>
          </p:cNvSpPr>
          <p:nvPr/>
        </p:nvSpPr>
        <p:spPr bwMode="auto">
          <a:xfrm>
            <a:off x="598517" y="1910883"/>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just">
              <a:lnSpc>
                <a:spcPct val="100000"/>
              </a:lnSpc>
              <a:spcBef>
                <a:spcPct val="0"/>
              </a:spcBef>
              <a:buFontTx/>
              <a:buNone/>
              <a:defRPr/>
            </a:pPr>
            <a:r>
              <a:rPr lang="en-GB" altLang="en-US" sz="3200" b="1" kern="0" spc="-100" dirty="0">
                <a:solidFill>
                  <a:schemeClr val="tx1"/>
                </a:solidFill>
                <a:latin typeface="Kinetic Letters" panose="00000500000000000000" pitchFamily="50" charset="0"/>
                <a:cs typeface="Arial" panose="020B0604020202020204" pitchFamily="34" charset="0"/>
              </a:rPr>
              <a:t>Raffle Tickets </a:t>
            </a:r>
            <a:r>
              <a:rPr lang="en-GB" altLang="en-US" sz="3200" kern="0" spc="-100" dirty="0">
                <a:solidFill>
                  <a:schemeClr val="tx1"/>
                </a:solidFill>
                <a:latin typeface="Kinetic Letters" panose="00000500000000000000" pitchFamily="50" charset="0"/>
                <a:cs typeface="Arial" panose="020B0604020202020204" pitchFamily="34" charset="0"/>
              </a:rPr>
              <a:t>– Demonstrating a school value. 2x children from each class have lunch with an adult in the hall. </a:t>
            </a:r>
          </a:p>
          <a:p>
            <a:pPr algn="just">
              <a:lnSpc>
                <a:spcPct val="150000"/>
              </a:lnSpc>
              <a:spcBef>
                <a:spcPct val="0"/>
              </a:spcBef>
              <a:buFontTx/>
              <a:buNone/>
              <a:defRPr/>
            </a:pPr>
            <a:r>
              <a:rPr lang="en-GB" altLang="en-US" sz="3200" b="1" kern="0" spc="-100" dirty="0">
                <a:solidFill>
                  <a:schemeClr val="tx1"/>
                </a:solidFill>
                <a:latin typeface="Kinetic Letters" panose="00000500000000000000" pitchFamily="50" charset="0"/>
                <a:cs typeface="Arial" panose="020B0604020202020204" pitchFamily="34" charset="0"/>
              </a:rPr>
              <a:t>House points </a:t>
            </a:r>
            <a:r>
              <a:rPr lang="en-GB" altLang="en-US" sz="3200" kern="0" spc="-100" dirty="0">
                <a:solidFill>
                  <a:schemeClr val="tx1"/>
                </a:solidFill>
                <a:latin typeface="Kinetic Letters" panose="00000500000000000000" pitchFamily="50" charset="0"/>
                <a:cs typeface="Arial" panose="020B0604020202020204" pitchFamily="34" charset="0"/>
              </a:rPr>
              <a:t>– Cumulative total in class and then across the school. </a:t>
            </a:r>
          </a:p>
          <a:p>
            <a:pPr algn="just">
              <a:lnSpc>
                <a:spcPct val="100000"/>
              </a:lnSpc>
              <a:spcBef>
                <a:spcPct val="0"/>
              </a:spcBef>
              <a:buFontTx/>
              <a:buNone/>
              <a:defRPr/>
            </a:pPr>
            <a:r>
              <a:rPr lang="en-GB" altLang="en-US" sz="3200" b="1" kern="0" spc="-100" dirty="0">
                <a:solidFill>
                  <a:schemeClr val="tx1"/>
                </a:solidFill>
                <a:latin typeface="Kinetic Letters" panose="00000500000000000000" pitchFamily="50" charset="0"/>
                <a:cs typeface="Arial" panose="020B0604020202020204" pitchFamily="34" charset="0"/>
              </a:rPr>
              <a:t>Headteacher Award </a:t>
            </a:r>
            <a:r>
              <a:rPr lang="en-GB" altLang="en-US" sz="3200" kern="0" spc="-100" dirty="0">
                <a:solidFill>
                  <a:schemeClr val="tx1"/>
                </a:solidFill>
                <a:latin typeface="Kinetic Letters" panose="00000500000000000000" pitchFamily="50" charset="0"/>
                <a:cs typeface="Arial" panose="020B0604020202020204" pitchFamily="34" charset="0"/>
              </a:rPr>
              <a:t>– For exceptional effort/work or sustained effort/achievement  (records kept)</a:t>
            </a:r>
          </a:p>
          <a:p>
            <a:pPr algn="just">
              <a:lnSpc>
                <a:spcPct val="100000"/>
              </a:lnSpc>
              <a:spcBef>
                <a:spcPct val="0"/>
              </a:spcBef>
              <a:buFontTx/>
              <a:buNone/>
              <a:defRPr/>
            </a:pPr>
            <a:r>
              <a:rPr lang="en-GB" altLang="en-US" sz="3200" b="1" kern="0" spc="-100" dirty="0">
                <a:solidFill>
                  <a:schemeClr val="tx1"/>
                </a:solidFill>
                <a:latin typeface="Kinetic Letters" panose="00000500000000000000" pitchFamily="50" charset="0"/>
                <a:cs typeface="Arial" panose="020B0604020202020204" pitchFamily="34" charset="0"/>
              </a:rPr>
              <a:t>Star of the week </a:t>
            </a:r>
            <a:r>
              <a:rPr lang="en-GB" altLang="en-US" sz="3200" kern="0" spc="-100" dirty="0">
                <a:solidFill>
                  <a:schemeClr val="tx1"/>
                </a:solidFill>
                <a:latin typeface="Kinetic Letters" panose="00000500000000000000" pitchFamily="50" charset="0"/>
                <a:cs typeface="Arial" panose="020B0604020202020204" pitchFamily="34" charset="0"/>
              </a:rPr>
              <a:t>– 2x children per week for demonstrating the value of the month consistently across the week.  (Records kept)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79425"/>
            <a:ext cx="8220075" cy="993775"/>
          </a:xfrm>
        </p:spPr>
        <p:txBody>
          <a:bodyPr/>
          <a:lstStyle/>
          <a:p>
            <a:pPr algn="ctr" eaLnBrk="1" hangingPunct="1"/>
            <a:r>
              <a:rPr lang="en-GB" altLang="en-US" sz="6600" dirty="0">
                <a:solidFill>
                  <a:srgbClr val="00A7E6"/>
                </a:solidFill>
                <a:latin typeface="Kinetic Letters" panose="00000500000000000000" pitchFamily="50" charset="0"/>
                <a:cs typeface="Arial" panose="020B0604020202020204" pitchFamily="34" charset="0"/>
              </a:rPr>
              <a:t>Reading in school</a:t>
            </a:r>
          </a:p>
        </p:txBody>
      </p:sp>
      <p:sp>
        <p:nvSpPr>
          <p:cNvPr id="17411" name="Rectangle 4"/>
          <p:cNvSpPr>
            <a:spLocks noChangeArrowheads="1"/>
          </p:cNvSpPr>
          <p:nvPr/>
        </p:nvSpPr>
        <p:spPr bwMode="auto">
          <a:xfrm>
            <a:off x="806997" y="1473200"/>
            <a:ext cx="5951250" cy="42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just">
              <a:lnSpc>
                <a:spcPct val="100000"/>
              </a:lnSpc>
            </a:pPr>
            <a:r>
              <a:rPr lang="en-GB" altLang="en-US" sz="2400" dirty="0">
                <a:solidFill>
                  <a:schemeClr val="tx1"/>
                </a:solidFill>
                <a:latin typeface="Kinetic Letters" panose="00000500000000000000" pitchFamily="50" charset="0"/>
                <a:cs typeface="Arial" panose="020B0604020202020204" pitchFamily="34" charset="0"/>
              </a:rPr>
              <a:t>Children will read their books at different points of the week with myself or Miss Sherwood. We are also very fortunate to have 2 reading volunteers visit each week.</a:t>
            </a:r>
          </a:p>
          <a:p>
            <a:pPr algn="just">
              <a:lnSpc>
                <a:spcPct val="100000"/>
              </a:lnSpc>
            </a:pPr>
            <a:r>
              <a:rPr lang="en-GB" altLang="en-US" sz="2400" dirty="0">
                <a:solidFill>
                  <a:schemeClr val="tx1"/>
                </a:solidFill>
                <a:latin typeface="Kinetic Letters" panose="00000500000000000000" pitchFamily="50" charset="0"/>
                <a:cs typeface="Arial" panose="020B0604020202020204" pitchFamily="34" charset="0"/>
              </a:rPr>
              <a:t>Every child will be read with each week.</a:t>
            </a:r>
          </a:p>
          <a:p>
            <a:pPr algn="just">
              <a:lnSpc>
                <a:spcPct val="100000"/>
              </a:lnSpc>
            </a:pPr>
            <a:r>
              <a:rPr lang="en-GB" altLang="en-US" sz="2400" dirty="0">
                <a:solidFill>
                  <a:schemeClr val="tx1"/>
                </a:solidFill>
                <a:latin typeface="Kinetic Letters" panose="00000500000000000000" pitchFamily="50" charset="0"/>
                <a:cs typeface="Arial" panose="020B0604020202020204" pitchFamily="34" charset="0"/>
              </a:rPr>
              <a:t>Their books will be changed once a week.</a:t>
            </a:r>
          </a:p>
          <a:p>
            <a:pPr algn="just">
              <a:lnSpc>
                <a:spcPct val="100000"/>
              </a:lnSpc>
            </a:pPr>
            <a:r>
              <a:rPr lang="en-GB" altLang="en-US" sz="2400" dirty="0">
                <a:solidFill>
                  <a:schemeClr val="tx1"/>
                </a:solidFill>
                <a:latin typeface="Kinetic Letters" panose="00000500000000000000" pitchFamily="50" charset="0"/>
                <a:cs typeface="Arial" panose="020B0604020202020204" pitchFamily="34" charset="0"/>
              </a:rPr>
              <a:t>There will also be opportunities for children to go to </a:t>
            </a:r>
          </a:p>
          <a:p>
            <a:pPr algn="just">
              <a:lnSpc>
                <a:spcPct val="100000"/>
              </a:lnSpc>
            </a:pPr>
            <a:r>
              <a:rPr lang="en-GB" altLang="en-US" sz="2400" dirty="0">
                <a:solidFill>
                  <a:schemeClr val="tx1"/>
                </a:solidFill>
                <a:latin typeface="Kinetic Letters" panose="00000500000000000000" pitchFamily="50" charset="0"/>
                <a:cs typeface="Arial" panose="020B0604020202020204" pitchFamily="34" charset="0"/>
              </a:rPr>
              <a:t>the library and in addition get a library book.</a:t>
            </a:r>
          </a:p>
          <a:p>
            <a:pPr algn="just">
              <a:lnSpc>
                <a:spcPct val="100000"/>
              </a:lnSpc>
            </a:pPr>
            <a:r>
              <a:rPr lang="en-GB" altLang="en-US" sz="2400" dirty="0">
                <a:solidFill>
                  <a:schemeClr val="tx1"/>
                </a:solidFill>
                <a:latin typeface="Kinetic Letters" panose="00000500000000000000" pitchFamily="50" charset="0"/>
                <a:cs typeface="Arial" panose="020B0604020202020204" pitchFamily="34" charset="0"/>
              </a:rPr>
              <a:t>Daily reading (or as much as possible!) is encouraged</a:t>
            </a:r>
          </a:p>
          <a:p>
            <a:pPr algn="just">
              <a:lnSpc>
                <a:spcPct val="100000"/>
              </a:lnSpc>
            </a:pPr>
            <a:r>
              <a:rPr lang="en-GB" altLang="en-US" sz="2400" dirty="0">
                <a:solidFill>
                  <a:schemeClr val="tx1"/>
                </a:solidFill>
                <a:latin typeface="Kinetic Letters" panose="00000500000000000000" pitchFamily="50" charset="0"/>
                <a:cs typeface="Arial" panose="020B0604020202020204" pitchFamily="34" charset="0"/>
              </a:rPr>
              <a:t> at home, as is the learning of HRS words</a:t>
            </a:r>
          </a:p>
        </p:txBody>
      </p:sp>
      <p:pic>
        <p:nvPicPr>
          <p:cNvPr id="2" name="Picture 1"/>
          <p:cNvPicPr>
            <a:picLocks noChangeAspect="1"/>
          </p:cNvPicPr>
          <p:nvPr/>
        </p:nvPicPr>
        <p:blipFill>
          <a:blip r:embed="rId2"/>
          <a:stretch>
            <a:fillRect/>
          </a:stretch>
        </p:blipFill>
        <p:spPr>
          <a:xfrm>
            <a:off x="5977138" y="2466975"/>
            <a:ext cx="2261812" cy="33896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1581325" y="773040"/>
            <a:ext cx="8220075" cy="993775"/>
          </a:xfrm>
        </p:spPr>
        <p:txBody>
          <a:bodyPr/>
          <a:lstStyle/>
          <a:p>
            <a:pPr algn="ctr" eaLnBrk="1" hangingPunct="1"/>
            <a:r>
              <a:rPr lang="en-GB" altLang="en-US" sz="6600" dirty="0">
                <a:solidFill>
                  <a:srgbClr val="00A7E6"/>
                </a:solidFill>
                <a:latin typeface="Kinetic Letters" panose="00000500000000000000" pitchFamily="50" charset="0"/>
                <a:cs typeface="Arial" panose="020B0604020202020204" pitchFamily="34" charset="0"/>
              </a:rPr>
              <a:t>Teaching of Writing</a:t>
            </a:r>
          </a:p>
        </p:txBody>
      </p:sp>
      <p:sp>
        <p:nvSpPr>
          <p:cNvPr id="18435" name="Rectangle 4"/>
          <p:cNvSpPr>
            <a:spLocks noChangeArrowheads="1"/>
          </p:cNvSpPr>
          <p:nvPr/>
        </p:nvSpPr>
        <p:spPr bwMode="auto">
          <a:xfrm>
            <a:off x="668338" y="1473200"/>
            <a:ext cx="7796212" cy="265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marL="0" indent="0" eaLnBrk="1" hangingPunct="1">
              <a:lnSpc>
                <a:spcPct val="120000"/>
              </a:lnSpc>
              <a:spcBef>
                <a:spcPct val="0"/>
              </a:spcBef>
              <a:spcAft>
                <a:spcPts val="600"/>
              </a:spcAft>
              <a:buNone/>
            </a:pPr>
            <a:r>
              <a:rPr lang="en-GB" altLang="en-US" sz="2400" dirty="0">
                <a:solidFill>
                  <a:schemeClr val="tx1"/>
                </a:solidFill>
                <a:latin typeface="Kinetic Letters" panose="00000500000000000000" pitchFamily="50" charset="0"/>
                <a:cs typeface="Arial" panose="020B0604020202020204" pitchFamily="34" charset="0"/>
              </a:rPr>
              <a:t>.</a:t>
            </a:r>
          </a:p>
          <a:p>
            <a:pPr eaLnBrk="1" hangingPunct="1">
              <a:lnSpc>
                <a:spcPct val="120000"/>
              </a:lnSpc>
              <a:spcBef>
                <a:spcPct val="0"/>
              </a:spcBef>
              <a:spcAft>
                <a:spcPts val="600"/>
              </a:spcAft>
            </a:pPr>
            <a:endParaRPr lang="en-GB" altLang="en-US" sz="2400" dirty="0">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pPr>
            <a:endParaRPr lang="en-GB" altLang="en-US" sz="2400" b="1" dirty="0">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pPr>
            <a:endParaRPr lang="en-GB" altLang="en-US" sz="2400" b="1" dirty="0">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pPr>
            <a:endParaRPr lang="en-GB" altLang="en-US" sz="2400" b="1" dirty="0">
              <a:solidFill>
                <a:schemeClr val="tx1"/>
              </a:solidFill>
              <a:latin typeface="Kinetic Letters" panose="00000500000000000000" pitchFamily="50" charset="0"/>
              <a:cs typeface="Arial" panose="020B0604020202020204" pitchFamily="34" charset="0"/>
            </a:endParaRPr>
          </a:p>
        </p:txBody>
      </p:sp>
      <p:pic>
        <p:nvPicPr>
          <p:cNvPr id="2" name="Picture 2" descr="https://eschoolscore.blob.core.windows.net/production/schools/63/users/181677/RJDj5HnRWb?sv=2018-11-09&amp;ss=b&amp;srt=o&amp;sp=r&amp;st=2017-02-23T00:00:00Z&amp;se=2024-09-13T15:23:25Z&amp;spr=https&amp;sig=gzNy%2F2%2BKNWt4v4RIafgdQ4tg%2Bf4f%2BOsgn2Nj3UFv3g4%3D">
            <a:extLst>
              <a:ext uri="{FF2B5EF4-FFF2-40B4-BE49-F238E27FC236}">
                <a16:creationId xmlns:a16="http://schemas.microsoft.com/office/drawing/2014/main" id="{593EB706-ED34-4AB3-85F6-B9F421C8D7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421" y="525928"/>
            <a:ext cx="1487997" cy="14879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FEDE290-80A2-45FF-939B-B61DBE17E64F}"/>
              </a:ext>
            </a:extLst>
          </p:cNvPr>
          <p:cNvSpPr/>
          <p:nvPr/>
        </p:nvSpPr>
        <p:spPr>
          <a:xfrm>
            <a:off x="596449" y="2554246"/>
            <a:ext cx="8220074" cy="3139321"/>
          </a:xfrm>
          <a:prstGeom prst="rect">
            <a:avLst/>
          </a:prstGeom>
        </p:spPr>
        <p:txBody>
          <a:bodyPr wrap="square">
            <a:spAutoFit/>
          </a:bodyPr>
          <a:lstStyle/>
          <a:p>
            <a:r>
              <a:rPr lang="en-GB" dirty="0">
                <a:solidFill>
                  <a:srgbClr val="212529"/>
                </a:solidFill>
                <a:latin typeface="system-ui"/>
              </a:rPr>
              <a:t>At Harting Church of England Primary School we believe that high quality texts should sit at the heart of the teaching of reading and writing. We have carefully selected the Literacy Counts' ‘Ready Steady Write ' program  to promote all children's love of reading and writing.</a:t>
            </a:r>
          </a:p>
          <a:p>
            <a:r>
              <a:rPr lang="en-GB" dirty="0">
                <a:solidFill>
                  <a:srgbClr val="212529"/>
                </a:solidFill>
                <a:latin typeface="system-ui"/>
              </a:rPr>
              <a:t> </a:t>
            </a:r>
          </a:p>
          <a:p>
            <a:r>
              <a:rPr lang="en-GB" dirty="0">
                <a:solidFill>
                  <a:srgbClr val="212529"/>
                </a:solidFill>
                <a:latin typeface="system-ui"/>
              </a:rPr>
              <a:t>Ready Steady Write is comprehensive and evidence-based. It provides a sequenced, ambitious curriculum, that places quality literature at its core. Each unit has been carefully mapped out to match the entire statutory curriculum for writing.</a:t>
            </a:r>
          </a:p>
          <a:p>
            <a:r>
              <a:rPr lang="en-GB" dirty="0">
                <a:solidFill>
                  <a:srgbClr val="212529"/>
                </a:solidFill>
                <a:latin typeface="system-ui"/>
              </a:rPr>
              <a:t> </a:t>
            </a:r>
          </a:p>
          <a:p>
            <a:r>
              <a:rPr lang="en-GB" dirty="0">
                <a:solidFill>
                  <a:srgbClr val="212529"/>
                </a:solidFill>
                <a:latin typeface="system-ui"/>
              </a:rPr>
              <a:t>This approach has and continues to lead to classes full of engaged, enthusiastic and excited children who cannot wait to read and write! </a:t>
            </a:r>
            <a:endParaRPr lang="en-GB" b="0" i="0" dirty="0">
              <a:solidFill>
                <a:srgbClr val="212529"/>
              </a:solidFill>
              <a:effectLst/>
              <a:latin typeface="system-ui"/>
            </a:endParaRPr>
          </a:p>
        </p:txBody>
      </p:sp>
    </p:spTree>
    <p:extLst>
      <p:ext uri="{BB962C8B-B14F-4D97-AF65-F5344CB8AC3E}">
        <p14:creationId xmlns:p14="http://schemas.microsoft.com/office/powerpoint/2010/main" val="179603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p:cNvSpPr>
            <a:spLocks noGrp="1"/>
          </p:cNvSpPr>
          <p:nvPr>
            <p:ph type="title"/>
          </p:nvPr>
        </p:nvSpPr>
        <p:spPr>
          <a:xfrm>
            <a:off x="457200" y="479425"/>
            <a:ext cx="8220075" cy="993775"/>
          </a:xfrm>
        </p:spPr>
        <p:txBody>
          <a:bodyPr/>
          <a:lstStyle/>
          <a:p>
            <a:pPr algn="ctr" eaLnBrk="1" hangingPunct="1"/>
            <a:r>
              <a:rPr lang="en-GB" altLang="en-US" sz="6600" dirty="0">
                <a:solidFill>
                  <a:srgbClr val="00A7E6"/>
                </a:solidFill>
                <a:latin typeface="Kinetic Letters" panose="00000500000000000000" pitchFamily="50" charset="0"/>
                <a:cs typeface="Arial" panose="020B0604020202020204" pitchFamily="34" charset="0"/>
              </a:rPr>
              <a:t>Maths in school</a:t>
            </a:r>
          </a:p>
        </p:txBody>
      </p:sp>
      <p:pic>
        <p:nvPicPr>
          <p:cNvPr id="20484" name="Picture 5" descr="Concrete Resources Explained For Parents: What They Are &amp; How To Use Th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247" y="4831167"/>
            <a:ext cx="2532235" cy="132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Ten Frames and Counters Cut-outs: Carson-Dellosa Publishing Company, Inc.:  Amazon.co.uk: Business, Industry &amp;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124" y="4831167"/>
            <a:ext cx="3079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0"/>
          <p:cNvSpPr txBox="1">
            <a:spLocks/>
          </p:cNvSpPr>
          <p:nvPr/>
        </p:nvSpPr>
        <p:spPr bwMode="auto">
          <a:xfrm>
            <a:off x="223837" y="1227909"/>
            <a:ext cx="8686800" cy="314605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algn="ctr" eaLnBrk="1" hangingPunct="1"/>
            <a:endParaRPr lang="en-GB" sz="2400" dirty="0">
              <a:latin typeface="Kinetic Letters" panose="020B0604020202020204" charset="0"/>
            </a:endParaRPr>
          </a:p>
          <a:p>
            <a:pPr algn="ctr" eaLnBrk="1" hangingPunct="1"/>
            <a:endParaRPr lang="en-GB" sz="2400" dirty="0">
              <a:latin typeface="Kinetic Letters" panose="020B0604020202020204" charset="0"/>
            </a:endParaRPr>
          </a:p>
          <a:p>
            <a:pPr algn="ctr" eaLnBrk="1" hangingPunct="1"/>
            <a:endParaRPr lang="en-GB" sz="2400" dirty="0">
              <a:latin typeface="Kinetic Letters" panose="020B0604020202020204" charset="0"/>
            </a:endParaRPr>
          </a:p>
          <a:p>
            <a:pPr algn="ctr" eaLnBrk="1" hangingPunct="1"/>
            <a:r>
              <a:rPr lang="en-GB" sz="2400" dirty="0">
                <a:latin typeface="Kinetic Letters" panose="020B0604020202020204" charset="0"/>
              </a:rPr>
              <a:t>The Mastery Principles:</a:t>
            </a:r>
          </a:p>
          <a:p>
            <a:pPr marL="342900" indent="-342900" eaLnBrk="1" hangingPunct="1">
              <a:buFont typeface="Arial" panose="020B0604020202020204" pitchFamily="34" charset="0"/>
              <a:buChar char="•"/>
            </a:pPr>
            <a:r>
              <a:rPr lang="en-GB" sz="2000" dirty="0">
                <a:latin typeface="Kinetic Letters" panose="020B0604020202020204" charset="0"/>
              </a:rPr>
              <a:t>Bruner’s three modes of representation – concrete, pictorial, abstract underpin all mathematics from Early Years through to KS2, as does the opportunity to talk maths.</a:t>
            </a:r>
          </a:p>
          <a:p>
            <a:pPr eaLnBrk="1" hangingPunct="1"/>
            <a:endParaRPr lang="en-GB" sz="2000" dirty="0">
              <a:latin typeface="Kinetic Letters" panose="020B0604020202020204" charset="0"/>
            </a:endParaRPr>
          </a:p>
          <a:p>
            <a:pPr marL="342900" indent="-342900">
              <a:buFont typeface="Arial" panose="020B0604020202020204" pitchFamily="34" charset="0"/>
              <a:buChar char="•"/>
            </a:pPr>
            <a:r>
              <a:rPr lang="en-GB" sz="2000" dirty="0">
                <a:latin typeface="Kinetic Letters" panose="020B0604020202020204" charset="0"/>
              </a:rPr>
              <a:t>Significant time is spent developing deep knowledge of the key ideas that are needed to underpin future learning. The structure and connections within the mathematics are emphasised, through questioning, representation, practice, problem solving and reasoning, so that pupils develop deep learning that can be sustained</a:t>
            </a:r>
          </a:p>
          <a:p>
            <a:pPr marL="342900" indent="-342900">
              <a:buFont typeface="Arial" panose="020B0604020202020204" pitchFamily="34" charset="0"/>
              <a:buChar char="•"/>
            </a:pPr>
            <a:endParaRPr lang="en-GB" sz="2000" dirty="0">
              <a:latin typeface="Kinetic Letters" panose="020B0604020202020204" charset="0"/>
            </a:endParaRPr>
          </a:p>
          <a:p>
            <a:pPr marL="342900" indent="-342900">
              <a:buFont typeface="Arial" panose="020B0604020202020204" pitchFamily="34" charset="0"/>
              <a:buChar char="•"/>
            </a:pPr>
            <a:r>
              <a:rPr lang="en-GB" sz="2000" dirty="0">
                <a:latin typeface="Kinetic Letters" panose="020B0604020202020204" charset="0"/>
              </a:rPr>
              <a:t>Key facts such as multiples and addition facts within 10 are learnt to automaticity to avoid cognitive overload in the working memory and to enable pupils to focus on new concepts.</a:t>
            </a:r>
          </a:p>
          <a:p>
            <a:pPr marL="342900" indent="-342900">
              <a:buFont typeface="Arial" panose="020B0604020202020204" pitchFamily="34" charset="0"/>
              <a:buChar char="•"/>
            </a:pPr>
            <a:endParaRPr lang="en-GB" sz="2400" dirty="0">
              <a:latin typeface="Kinetic Letters" panose="020B0604020202020204" charset="0"/>
            </a:endParaRPr>
          </a:p>
          <a:p>
            <a:pPr eaLnBrk="1" hangingPunct="1"/>
            <a:endParaRPr lang="en-GB" sz="2400" dirty="0">
              <a:latin typeface="Kinetic Letters" panose="020B0604020202020204" charset="0"/>
            </a:endParaRPr>
          </a:p>
          <a:p>
            <a:pPr eaLnBrk="1" hangingPunct="1"/>
            <a:endParaRPr lang="en-GB" altLang="en-US" sz="1200" dirty="0">
              <a:solidFill>
                <a:srgbClr val="FF0000"/>
              </a:solidFill>
              <a:latin typeface="Arial Narrow" panose="020B060602020203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p:cNvSpPr>
            <a:spLocks noGrp="1"/>
          </p:cNvSpPr>
          <p:nvPr>
            <p:ph type="title"/>
          </p:nvPr>
        </p:nvSpPr>
        <p:spPr>
          <a:xfrm>
            <a:off x="-263525" y="595313"/>
            <a:ext cx="9704388" cy="993775"/>
          </a:xfrm>
        </p:spPr>
        <p:txBody>
          <a:bodyPr/>
          <a:lstStyle/>
          <a:p>
            <a:pPr algn="ctr" eaLnBrk="1" hangingPunct="1"/>
            <a:r>
              <a:rPr lang="en-GB" altLang="en-US" sz="6600">
                <a:solidFill>
                  <a:srgbClr val="00A7E6"/>
                </a:solidFill>
                <a:latin typeface="Kinetic Letters" panose="00000500000000000000" pitchFamily="50" charset="0"/>
                <a:cs typeface="Arial" panose="020B0604020202020204" pitchFamily="34" charset="0"/>
              </a:rPr>
              <a:t>Foundation Curriculum</a:t>
            </a:r>
          </a:p>
        </p:txBody>
      </p:sp>
      <p:sp>
        <p:nvSpPr>
          <p:cNvPr id="21507" name="Rectangle 4"/>
          <p:cNvSpPr>
            <a:spLocks noChangeArrowheads="1"/>
          </p:cNvSpPr>
          <p:nvPr/>
        </p:nvSpPr>
        <p:spPr bwMode="auto">
          <a:xfrm>
            <a:off x="690563" y="1580604"/>
            <a:ext cx="7796212" cy="403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20000"/>
              </a:lnSpc>
              <a:spcBef>
                <a:spcPct val="0"/>
              </a:spcBef>
              <a:spcAft>
                <a:spcPts val="600"/>
              </a:spcAft>
            </a:pPr>
            <a:r>
              <a:rPr lang="en-GB" altLang="en-US" sz="2400" dirty="0">
                <a:solidFill>
                  <a:schemeClr val="tx1"/>
                </a:solidFill>
                <a:latin typeface="Kinetic Letters" panose="00000500000000000000" pitchFamily="50" charset="0"/>
                <a:cs typeface="Arial" panose="020B0604020202020204" pitchFamily="34" charset="0"/>
              </a:rPr>
              <a:t>This half term our class will be learning about the following:</a:t>
            </a:r>
          </a:p>
          <a:p>
            <a:pPr lvl="3" eaLnBrk="1" hangingPunct="1">
              <a:lnSpc>
                <a:spcPct val="120000"/>
              </a:lnSpc>
              <a:spcBef>
                <a:spcPct val="0"/>
              </a:spcBef>
              <a:spcAft>
                <a:spcPts val="600"/>
              </a:spcAft>
            </a:pPr>
            <a:r>
              <a:rPr lang="en-GB" altLang="en-US" sz="2400" dirty="0">
                <a:solidFill>
                  <a:srgbClr val="00A7E6"/>
                </a:solidFill>
                <a:latin typeface="Kinetic Letters" panose="00000500000000000000" pitchFamily="50" charset="0"/>
                <a:cs typeface="Arial" panose="020B0604020202020204" pitchFamily="34" charset="0"/>
              </a:rPr>
              <a:t>Geography &amp; Science – Seasons &amp; Weather</a:t>
            </a:r>
          </a:p>
          <a:p>
            <a:pPr eaLnBrk="1" hangingPunct="1">
              <a:lnSpc>
                <a:spcPct val="120000"/>
              </a:lnSpc>
              <a:spcBef>
                <a:spcPct val="0"/>
              </a:spcBef>
              <a:spcAft>
                <a:spcPts val="600"/>
              </a:spcAft>
            </a:pPr>
            <a:r>
              <a:rPr lang="en-GB" altLang="en-US" sz="2400" dirty="0">
                <a:solidFill>
                  <a:schemeClr val="tx1"/>
                </a:solidFill>
                <a:latin typeface="Kinetic Letters" panose="00000500000000000000" pitchFamily="50" charset="0"/>
                <a:cs typeface="Arial" panose="020B0604020202020204" pitchFamily="34" charset="0"/>
              </a:rPr>
              <a:t>Knowledge organisers will show what knowledge the children will be learning in each topic and also the skills which they will be developing in line with the national curriculum. </a:t>
            </a:r>
          </a:p>
          <a:p>
            <a:pPr algn="ctr" eaLnBrk="1" hangingPunct="1">
              <a:lnSpc>
                <a:spcPct val="120000"/>
              </a:lnSpc>
              <a:spcBef>
                <a:spcPct val="0"/>
              </a:spcBef>
              <a:spcAft>
                <a:spcPts val="600"/>
              </a:spcAft>
            </a:pPr>
            <a:r>
              <a:rPr lang="en-GB" altLang="en-US" sz="2400" dirty="0">
                <a:solidFill>
                  <a:srgbClr val="00A7E6"/>
                </a:solidFill>
                <a:latin typeface="Kinetic Letters" panose="00000500000000000000" pitchFamily="50" charset="0"/>
                <a:cs typeface="Arial" panose="020B0604020202020204" pitchFamily="34" charset="0"/>
              </a:rPr>
              <a:t>These will be available on the school website for your reference.  </a:t>
            </a:r>
          </a:p>
          <a:p>
            <a:pPr eaLnBrk="1" hangingPunct="1">
              <a:lnSpc>
                <a:spcPct val="120000"/>
              </a:lnSpc>
              <a:spcBef>
                <a:spcPct val="0"/>
              </a:spcBef>
              <a:spcAft>
                <a:spcPts val="600"/>
              </a:spcAft>
            </a:pPr>
            <a:r>
              <a:rPr lang="en-GB" altLang="en-US" sz="2400" dirty="0">
                <a:solidFill>
                  <a:schemeClr val="tx1"/>
                </a:solidFill>
                <a:latin typeface="Kinetic Letters" panose="00000500000000000000" pitchFamily="50" charset="0"/>
                <a:cs typeface="Arial" panose="020B0604020202020204" pitchFamily="34" charset="0"/>
              </a:rPr>
              <a:t>If you would like a paper copy of this please let us know.</a:t>
            </a:r>
          </a:p>
          <a:p>
            <a:pPr eaLnBrk="1" hangingPunct="1">
              <a:lnSpc>
                <a:spcPct val="120000"/>
              </a:lnSpc>
              <a:spcBef>
                <a:spcPct val="0"/>
              </a:spcBef>
              <a:spcAft>
                <a:spcPts val="600"/>
              </a:spcAft>
            </a:pPr>
            <a:r>
              <a:rPr lang="en-GB" altLang="en-US" sz="2400" dirty="0">
                <a:solidFill>
                  <a:schemeClr val="tx1"/>
                </a:solidFill>
                <a:latin typeface="Kinetic Letters" panose="00000500000000000000" pitchFamily="50" charset="0"/>
                <a:cs typeface="Arial" panose="020B0604020202020204" pitchFamily="34" charset="0"/>
              </a:rPr>
              <a:t>Curriculum letter each half term – also on the school website. </a:t>
            </a:r>
          </a:p>
        </p:txBody>
      </p:sp>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1709</TotalTime>
  <Words>1174</Words>
  <Application>Microsoft Office PowerPoint</Application>
  <PresentationFormat>On-screen Show (4:3)</PresentationFormat>
  <Paragraphs>137</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Kinetic Letters</vt:lpstr>
      <vt:lpstr>Arial</vt:lpstr>
      <vt:lpstr>Comic Sans MS</vt:lpstr>
      <vt:lpstr>din-2014</vt:lpstr>
      <vt:lpstr>Twinkl</vt:lpstr>
      <vt:lpstr>system-ui</vt:lpstr>
      <vt:lpstr>Sassoon Infant Rg</vt:lpstr>
      <vt:lpstr>Twinkl SemiBold</vt:lpstr>
      <vt:lpstr>Calibri</vt:lpstr>
      <vt:lpstr>Arial Narrow</vt:lpstr>
      <vt:lpstr>Times New Roman</vt:lpstr>
      <vt:lpstr>Office Theme</vt:lpstr>
      <vt:lpstr>PowerPoint Presentation</vt:lpstr>
      <vt:lpstr>PowerPoint Presentation</vt:lpstr>
      <vt:lpstr>Inside our Classroom </vt:lpstr>
      <vt:lpstr>PowerPoint Presentation</vt:lpstr>
      <vt:lpstr>Positive Reinforcement</vt:lpstr>
      <vt:lpstr>Reading in school</vt:lpstr>
      <vt:lpstr>Teaching of Writing</vt:lpstr>
      <vt:lpstr>Maths in school</vt:lpstr>
      <vt:lpstr>Foundation Curriculum</vt:lpstr>
      <vt:lpstr>PowerPoint Presentation</vt:lpstr>
      <vt:lpstr>PowerPoint Presentation</vt:lpstr>
      <vt:lpstr>Phonics</vt:lpstr>
      <vt:lpstr>Home learning</vt:lpstr>
      <vt:lpstr>Break times</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Thomas Becker</dc:creator>
  <cp:lastModifiedBy>Marie Perry</cp:lastModifiedBy>
  <cp:revision>140</cp:revision>
  <cp:lastPrinted>2017-09-11T15:33:36Z</cp:lastPrinted>
  <dcterms:created xsi:type="dcterms:W3CDTF">2017-06-20T12:44:05Z</dcterms:created>
  <dcterms:modified xsi:type="dcterms:W3CDTF">2024-09-17T11:26:16Z</dcterms:modified>
</cp:coreProperties>
</file>